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Average"/>
      <p:regular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069FA5-FBCD-4BEC-937D-4D163977636F}">
  <a:tblStyle styleId="{3C069FA5-FBCD-4BEC-937D-4D16397763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3.xml"/><Relationship Id="rId41" Type="http://schemas.openxmlformats.org/officeDocument/2006/relationships/font" Target="fonts/Oswald-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Average-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ddc867ba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ddc867ba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0f2bdd7a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0f2bdd7a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0f2bdd7a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0f2bdd7a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0f2bdd7a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50f2bdd7a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0f2bdd7a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0f2bdd7a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0f2bdd7a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50f2bdd7a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50f2bdd7a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50f2bdd7a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5310b0f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5310b0f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551faf36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551faf36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137757a1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137757a1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5a9d9d13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55a9d9d13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484a83d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484a83d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56a696fc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56a696f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56a696fc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56a696fc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56a696f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56a696f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137757a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137757a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55a9d9d1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55a9d9d1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5a9d9d13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5a9d9d13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55a9d9d13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55a9d9d13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56af7a94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56af7a9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56af7a9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56af7a9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137757a1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4137757a1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0f2bdd7a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0f2bdd7a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4137757a1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4137757a1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4137757a1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4137757a1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0f2bdd7a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0f2bdd7a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137757a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137757a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137757a1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137757a1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357a0d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357a0d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50f2bdd7a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50f2bdd7a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0f2bdd7a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50f2bdd7a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u"/>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hyperlink" Target="http://drive.google.com/file/d/1VMHGfii5GXA4J9qLTc6_Stuh5tXaa9UF/view" TargetMode="External"/><Relationship Id="rId5"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hyperlink" Target="http://drive.google.com/file/d/1PxuusCqsJalOrOoqzWhOekC-ta_4Pek4/view" TargetMode="External"/><Relationship Id="rId5"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drive.google.com/file/d/1VE-ErA7Oaq_7Ds7e6yioYhrrr2Q_LAls/view" TargetMode="External"/><Relationship Id="rId4" Type="http://schemas.openxmlformats.org/officeDocument/2006/relationships/image" Target="../media/image43.jpg"/><Relationship Id="rId10" Type="http://schemas.openxmlformats.org/officeDocument/2006/relationships/image" Target="../media/image24.jpg"/><Relationship Id="rId9" Type="http://schemas.openxmlformats.org/officeDocument/2006/relationships/hyperlink" Target="http://drive.google.com/file/d/18dwgQKr2VFk-xEkMaA5H_R08ca9H_4fC/view" TargetMode="External"/><Relationship Id="rId5" Type="http://schemas.openxmlformats.org/officeDocument/2006/relationships/hyperlink" Target="http://drive.google.com/file/d/1jsA2egosHuaMg-wdSFJxr9tpeJ13NKx9/view" TargetMode="External"/><Relationship Id="rId6" Type="http://schemas.openxmlformats.org/officeDocument/2006/relationships/image" Target="../media/image22.jpg"/><Relationship Id="rId7" Type="http://schemas.openxmlformats.org/officeDocument/2006/relationships/hyperlink" Target="http://drive.google.com/file/d/1JXNoDDrdYHRuAvJHb6i-tmQ3m2ILclSS/view" TargetMode="External"/><Relationship Id="rId8"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slide" Target="/ppt/slides/slide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slide" Target="/ppt/slides/slide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slide" Target="/ppt/slides/slide2.xml"/><Relationship Id="rId4" Type="http://schemas.openxmlformats.org/officeDocument/2006/relationships/hyperlink" Target="http://drive.google.com/file/d/1KTLqQSh6EqVh-eaq1Ob7owhKmNqhjvwD/view" TargetMode="External"/><Relationship Id="rId5"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slide" Target="/ppt/slides/slide2.xml"/><Relationship Id="rId4"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7.xml"/><Relationship Id="rId9" Type="http://schemas.openxmlformats.org/officeDocument/2006/relationships/slide" Target="/ppt/slides/slide30.xml"/><Relationship Id="rId5" Type="http://schemas.openxmlformats.org/officeDocument/2006/relationships/slide" Target="/ppt/slides/slide9.xml"/><Relationship Id="rId6" Type="http://schemas.openxmlformats.org/officeDocument/2006/relationships/slide" Target="/ppt/slides/slide16.xml"/><Relationship Id="rId7" Type="http://schemas.openxmlformats.org/officeDocument/2006/relationships/slide" Target="/ppt/slides/slide22.xml"/><Relationship Id="rId8" Type="http://schemas.openxmlformats.org/officeDocument/2006/relationships/slide" Target="/ppt/slides/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hyperlink" Target="https://www.luisllamas.es/medir-distancia-con-arduino-y-sensor-de-ultrasonidos-hc-sr04/" TargetMode="External"/><Relationship Id="rId6" Type="http://schemas.openxmlformats.org/officeDocument/2006/relationships/image" Target="../media/image23.gif"/><Relationship Id="rId7" Type="http://schemas.openxmlformats.org/officeDocument/2006/relationships/hyperlink" Target="https://iknowvations.in/es/arduino/ultrasonic-sensor-hc-sr04-arduin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slide" Target="/ppt/slides/slide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hyperlink" Target="http://drive.google.com/file/d/1KVdeoU-vitD0FRn0lBZECkbNKeZMSRny/view" TargetMode="External"/><Relationship Id="rId5"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hyperlink" Target="http://drive.google.com/file/d/1Kw8qe357J2elyS-LJucj9S6P6mmvSURX/view" TargetMode="External"/><Relationship Id="rId5"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16.png"/><Relationship Id="rId5" Type="http://schemas.openxmlformats.org/officeDocument/2006/relationships/slide" Target="/ppt/slides/slide2.xml"/><Relationship Id="rId6"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6.gif"/><Relationship Id="rId4" Type="http://schemas.openxmlformats.org/officeDocument/2006/relationships/hyperlink" Target="http://diwo.bq.com/eu/zuria-ala-beltza-sentsore-infragorria/" TargetMode="External"/><Relationship Id="rId5" Type="http://schemas.openxmlformats.org/officeDocument/2006/relationships/image" Target="../media/image44.png"/><Relationship Id="rId6" Type="http://schemas.openxmlformats.org/officeDocument/2006/relationships/hyperlink" Target="https://www.prometec.net/sensor-infrarrojo-siguelinea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slide" Target="/ppt/slides/slide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slide" Target="/ppt/slides/slide2.xml"/><Relationship Id="rId4" Type="http://schemas.openxmlformats.org/officeDocument/2006/relationships/hyperlink" Target="http://drive.google.com/file/d/1A9bNIq5pRiQ7UC-dZSkgvtdmAds78c8J/view" TargetMode="External"/><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slide" Target="/ppt/slid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slide" Target="/ppt/slides/slide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issuu.com/axpirina/docs/ardubuuk" TargetMode="External"/><Relationship Id="rId4" Type="http://schemas.openxmlformats.org/officeDocument/2006/relationships/image" Target="../media/image14.png"/><Relationship Id="rId5" Type="http://schemas.openxmlformats.org/officeDocument/2006/relationships/hyperlink" Target="https://www.sparkfun.com/datasheets/Components/SMD/ATMega328.pdf" TargetMode="External"/><Relationship Id="rId6" Type="http://schemas.openxmlformats.org/officeDocument/2006/relationships/hyperlink" Target="http://www.krekr.nl/wp-content/uploads/2013/08/Arduino-uno.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hyperlink" Target="https://protosupplies.com/product/l298p-motor-driver-shield/"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image" Target="../media/image4.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hyperlink" Target="https://en.wikipedia.org/wiki/Ring_Tone_Text_Transfer_Language" TargetMode="External"/><Relationship Id="rId5" Type="http://schemas.openxmlformats.org/officeDocument/2006/relationships/hyperlink" Target="https://www.todomovil.net/melodias/rtttl.asp" TargetMode="External"/><Relationship Id="rId6" Type="http://schemas.openxmlformats.org/officeDocument/2006/relationships/hyperlink" Target="http://drive.google.com/file/d/15GdVF3Z_t7XrNbleYiZSS1K2miyDD-gN/view" TargetMode="External"/><Relationship Id="rId7"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13" y="0"/>
            <a:ext cx="9144000" cy="9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u" sz="4700">
                <a:solidFill>
                  <a:srgbClr val="FF9900"/>
                </a:solidFill>
              </a:rPr>
              <a:t>TESTAK: PROGRAMAZIOA</a:t>
            </a:r>
            <a:endParaRPr b="1" sz="4700">
              <a:solidFill>
                <a:srgbClr val="FF9900"/>
              </a:solidFill>
            </a:endParaRPr>
          </a:p>
        </p:txBody>
      </p:sp>
      <p:sp>
        <p:nvSpPr>
          <p:cNvPr id="105" name="Google Shape;105;p25"/>
          <p:cNvSpPr txBox="1"/>
          <p:nvPr/>
        </p:nvSpPr>
        <p:spPr>
          <a:xfrm>
            <a:off x="-12" y="1264075"/>
            <a:ext cx="9144000" cy="132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u" sz="3700">
                <a:solidFill>
                  <a:srgbClr val="FFFFFF"/>
                </a:solidFill>
                <a:latin typeface="Oswald"/>
                <a:ea typeface="Oswald"/>
                <a:cs typeface="Oswald"/>
                <a:sym typeface="Oswald"/>
              </a:rPr>
              <a:t>ROBOTIKA- PROGRAMAZIOA- KONTROLA</a:t>
            </a:r>
            <a:endParaRPr sz="3700">
              <a:solidFill>
                <a:srgbClr val="FFFFFF"/>
              </a:solidFill>
              <a:latin typeface="Oswald"/>
              <a:ea typeface="Oswald"/>
              <a:cs typeface="Oswald"/>
              <a:sym typeface="Oswald"/>
            </a:endParaRPr>
          </a:p>
          <a:p>
            <a:pPr indent="0" lvl="0" marL="0" rtl="0" algn="ctr">
              <a:spcBef>
                <a:spcPts val="0"/>
              </a:spcBef>
              <a:spcAft>
                <a:spcPts val="0"/>
              </a:spcAft>
              <a:buNone/>
            </a:pPr>
            <a:r>
              <a:rPr lang="eu" sz="4800">
                <a:solidFill>
                  <a:schemeClr val="dk1"/>
                </a:solidFill>
                <a:latin typeface="Oswald"/>
                <a:ea typeface="Oswald"/>
                <a:cs typeface="Oswald"/>
                <a:sym typeface="Oswald"/>
              </a:rPr>
              <a:t>BotKar-UPA</a:t>
            </a:r>
            <a:endParaRPr sz="4000">
              <a:solidFill>
                <a:srgbClr val="FFFFFF"/>
              </a:solidFill>
              <a:latin typeface="Oswald"/>
              <a:ea typeface="Oswald"/>
              <a:cs typeface="Oswald"/>
              <a:sym typeface="Oswald"/>
            </a:endParaRPr>
          </a:p>
        </p:txBody>
      </p:sp>
      <p:sp>
        <p:nvSpPr>
          <p:cNvPr id="106" name="Google Shape;106;p25"/>
          <p:cNvSpPr txBox="1"/>
          <p:nvPr/>
        </p:nvSpPr>
        <p:spPr>
          <a:xfrm>
            <a:off x="823650" y="3022476"/>
            <a:ext cx="7801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u" sz="2100">
                <a:solidFill>
                  <a:srgbClr val="CACACA"/>
                </a:solidFill>
                <a:latin typeface="Droid Sans"/>
                <a:ea typeface="Droid Sans"/>
                <a:cs typeface="Droid Sans"/>
                <a:sym typeface="Droid Sans"/>
              </a:rPr>
              <a:t>2024 - 2025 IKASTURTE BUKAERAKO PROIEKTUA</a:t>
            </a:r>
            <a:endParaRPr sz="2100">
              <a:solidFill>
                <a:srgbClr val="CACACA"/>
              </a:solidFill>
              <a:latin typeface="Droid Sans"/>
              <a:ea typeface="Droid Sans"/>
              <a:cs typeface="Droid Sans"/>
              <a:sym typeface="Droid Sans"/>
            </a:endParaRPr>
          </a:p>
          <a:p>
            <a:pPr indent="0" lvl="0" marL="0" rtl="0" algn="ctr">
              <a:spcBef>
                <a:spcPts val="0"/>
              </a:spcBef>
              <a:spcAft>
                <a:spcPts val="0"/>
              </a:spcAft>
              <a:buNone/>
            </a:pPr>
            <a:r>
              <a:rPr lang="eu" sz="1000">
                <a:solidFill>
                  <a:srgbClr val="CACACA"/>
                </a:solidFill>
                <a:latin typeface="Droid Sans"/>
                <a:ea typeface="Droid Sans"/>
                <a:cs typeface="Droid Sans"/>
                <a:sym typeface="Droid Sans"/>
              </a:rPr>
              <a:t>IES USANDIZAGA-PEÑAFLORIDA-AMARA BHI</a:t>
            </a:r>
            <a:endParaRPr sz="2100">
              <a:solidFill>
                <a:srgbClr val="CACACA"/>
              </a:solidFill>
              <a:latin typeface="Droid Sans"/>
              <a:ea typeface="Droid Sans"/>
              <a:cs typeface="Droid Sans"/>
              <a:sym typeface="Droid Sans"/>
            </a:endParaRPr>
          </a:p>
        </p:txBody>
      </p:sp>
      <p:pic>
        <p:nvPicPr>
          <p:cNvPr id="107" name="Google Shape;107;p25" title="Logo txikia.jpg fitxategiaren kopia"/>
          <p:cNvPicPr preferRelativeResize="0"/>
          <p:nvPr/>
        </p:nvPicPr>
        <p:blipFill>
          <a:blip r:embed="rId3">
            <a:alphaModFix/>
          </a:blip>
          <a:stretch>
            <a:fillRect/>
          </a:stretch>
        </p:blipFill>
        <p:spPr>
          <a:xfrm>
            <a:off x="3609825" y="3838051"/>
            <a:ext cx="1924050" cy="61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4"/>
          <p:cNvPicPr preferRelativeResize="0"/>
          <p:nvPr/>
        </p:nvPicPr>
        <p:blipFill>
          <a:blip r:embed="rId3">
            <a:alphaModFix/>
          </a:blip>
          <a:stretch>
            <a:fillRect/>
          </a:stretch>
        </p:blipFill>
        <p:spPr>
          <a:xfrm>
            <a:off x="703587" y="3724971"/>
            <a:ext cx="1978675" cy="1319125"/>
          </a:xfrm>
          <a:prstGeom prst="rect">
            <a:avLst/>
          </a:prstGeom>
          <a:noFill/>
          <a:ln>
            <a:noFill/>
          </a:ln>
        </p:spPr>
      </p:pic>
      <p:pic>
        <p:nvPicPr>
          <p:cNvPr id="178" name="Google Shape;178;p34"/>
          <p:cNvPicPr preferRelativeResize="0"/>
          <p:nvPr/>
        </p:nvPicPr>
        <p:blipFill>
          <a:blip r:embed="rId4">
            <a:alphaModFix/>
          </a:blip>
          <a:stretch>
            <a:fillRect/>
          </a:stretch>
        </p:blipFill>
        <p:spPr>
          <a:xfrm>
            <a:off x="4378226" y="2986425"/>
            <a:ext cx="3511772" cy="2057675"/>
          </a:xfrm>
          <a:prstGeom prst="rect">
            <a:avLst/>
          </a:prstGeom>
          <a:noFill/>
          <a:ln>
            <a:noFill/>
          </a:ln>
        </p:spPr>
      </p:pic>
      <p:sp>
        <p:nvSpPr>
          <p:cNvPr id="179" name="Google Shape;179;p34"/>
          <p:cNvSpPr txBox="1"/>
          <p:nvPr/>
        </p:nvSpPr>
        <p:spPr>
          <a:xfrm>
            <a:off x="2869800" y="2079150"/>
            <a:ext cx="62742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u" sz="1300">
                <a:solidFill>
                  <a:srgbClr val="CACACA"/>
                </a:solidFill>
                <a:latin typeface="Droid Sans"/>
                <a:ea typeface="Droid Sans"/>
                <a:cs typeface="Droid Sans"/>
                <a:sym typeface="Droid Sans"/>
              </a:rPr>
              <a:t>NeoPixel indibidual bakoitzak 60 miliampere kontsumitzen ditu, distira zuri handienarekin (gorria + berdea + urdina). Hala ere, erabilera errealean, arraroa da pixel guztiak modu horretan aktibatuta egotea. Koloreak nahastean eta animazioak erakustean, benetako kontsumoa askoz txikiagoa izango da.</a:t>
            </a:r>
            <a:endParaRPr sz="1300">
              <a:solidFill>
                <a:srgbClr val="CACACA"/>
              </a:solidFill>
              <a:latin typeface="Droid Sans"/>
              <a:ea typeface="Droid Sans"/>
              <a:cs typeface="Droid Sans"/>
              <a:sym typeface="Droid Sans"/>
            </a:endParaRPr>
          </a:p>
        </p:txBody>
      </p:sp>
      <p:pic>
        <p:nvPicPr>
          <p:cNvPr id="180" name="Google Shape;180;p34"/>
          <p:cNvPicPr preferRelativeResize="0"/>
          <p:nvPr/>
        </p:nvPicPr>
        <p:blipFill rotWithShape="1">
          <a:blip r:embed="rId5">
            <a:alphaModFix/>
          </a:blip>
          <a:srcRect b="13589" l="24572" r="23944" t="18053"/>
          <a:stretch/>
        </p:blipFill>
        <p:spPr>
          <a:xfrm>
            <a:off x="894950" y="2062375"/>
            <a:ext cx="1595951" cy="1590351"/>
          </a:xfrm>
          <a:prstGeom prst="rect">
            <a:avLst/>
          </a:prstGeom>
          <a:noFill/>
          <a:ln>
            <a:noFill/>
          </a:ln>
        </p:spPr>
      </p:pic>
      <p:sp>
        <p:nvSpPr>
          <p:cNvPr id="181" name="Google Shape;181;p34"/>
          <p:cNvSpPr txBox="1"/>
          <p:nvPr/>
        </p:nvSpPr>
        <p:spPr>
          <a:xfrm>
            <a:off x="0" y="688275"/>
            <a:ext cx="9144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sz="1500">
                <a:solidFill>
                  <a:srgbClr val="CACACA"/>
                </a:solidFill>
                <a:latin typeface="Droid Sans"/>
                <a:ea typeface="Droid Sans"/>
                <a:cs typeface="Droid Sans"/>
                <a:sym typeface="Droid Sans"/>
              </a:rPr>
              <a:t>4 hanka ditu:</a:t>
            </a:r>
            <a:endParaRPr sz="1500">
              <a:solidFill>
                <a:srgbClr val="CACACA"/>
              </a:solidFill>
              <a:latin typeface="Droid Sans"/>
              <a:ea typeface="Droid Sans"/>
              <a:cs typeface="Droid Sans"/>
              <a:sym typeface="Droid Sans"/>
            </a:endParaRPr>
          </a:p>
          <a:p>
            <a:pPr indent="0" lvl="0" marL="0" rtl="0" algn="l">
              <a:spcBef>
                <a:spcPts val="0"/>
              </a:spcBef>
              <a:spcAft>
                <a:spcPts val="0"/>
              </a:spcAft>
              <a:buNone/>
            </a:pPr>
            <a:r>
              <a:rPr lang="eu" sz="1500">
                <a:solidFill>
                  <a:srgbClr val="CACACA"/>
                </a:solidFill>
                <a:latin typeface="Droid Sans"/>
                <a:ea typeface="Droid Sans"/>
                <a:cs typeface="Droid Sans"/>
                <a:sym typeface="Droid Sans"/>
              </a:rPr>
              <a:t>•    DIN (Data In): mikrokontrolagailuaren I/O pin batera. Aginduak pin horretatik jasotzen dira.</a:t>
            </a:r>
            <a:endParaRPr sz="1500">
              <a:solidFill>
                <a:srgbClr val="CACACA"/>
              </a:solidFill>
              <a:latin typeface="Droid Sans"/>
              <a:ea typeface="Droid Sans"/>
              <a:cs typeface="Droid Sans"/>
              <a:sym typeface="Droid Sans"/>
            </a:endParaRPr>
          </a:p>
          <a:p>
            <a:pPr indent="0" lvl="0" marL="0" rtl="0" algn="l">
              <a:spcBef>
                <a:spcPts val="0"/>
              </a:spcBef>
              <a:spcAft>
                <a:spcPts val="0"/>
              </a:spcAft>
              <a:buNone/>
            </a:pPr>
            <a:r>
              <a:rPr lang="eu" sz="1500">
                <a:solidFill>
                  <a:srgbClr val="CACACA"/>
                </a:solidFill>
                <a:latin typeface="Droid Sans"/>
                <a:ea typeface="Droid Sans"/>
                <a:cs typeface="Droid Sans"/>
                <a:sym typeface="Droid Sans"/>
              </a:rPr>
              <a:t>•   +5V: Elikatze pin positiboa. 5V.ko Elikatze iturri edo bateria batera konektatzeko pina.</a:t>
            </a:r>
            <a:endParaRPr sz="1500">
              <a:solidFill>
                <a:srgbClr val="CACACA"/>
              </a:solidFill>
              <a:latin typeface="Droid Sans"/>
              <a:ea typeface="Droid Sans"/>
              <a:cs typeface="Droid Sans"/>
              <a:sym typeface="Droid Sans"/>
            </a:endParaRPr>
          </a:p>
          <a:p>
            <a:pPr indent="0" lvl="0" marL="0" rtl="0" algn="l">
              <a:spcBef>
                <a:spcPts val="0"/>
              </a:spcBef>
              <a:spcAft>
                <a:spcPts val="0"/>
              </a:spcAft>
              <a:buNone/>
            </a:pPr>
            <a:r>
              <a:rPr lang="eu" sz="1500">
                <a:solidFill>
                  <a:schemeClr val="accent3"/>
                </a:solidFill>
                <a:latin typeface="Droid Sans"/>
                <a:ea typeface="Droid Sans"/>
                <a:cs typeface="Droid Sans"/>
                <a:sym typeface="Droid Sans"/>
              </a:rPr>
              <a:t>•   GND: Elikatze pin negatiboa. Elikatze iturriaren negatiboan konektatzeko pina.</a:t>
            </a:r>
            <a:endParaRPr sz="1500">
              <a:solidFill>
                <a:schemeClr val="accent3"/>
              </a:solidFill>
              <a:latin typeface="Droid Sans"/>
              <a:ea typeface="Droid Sans"/>
              <a:cs typeface="Droid Sans"/>
              <a:sym typeface="Droid Sans"/>
            </a:endParaRPr>
          </a:p>
          <a:p>
            <a:pPr indent="0" lvl="0" marL="0" rtl="0" algn="l">
              <a:spcBef>
                <a:spcPts val="0"/>
              </a:spcBef>
              <a:spcAft>
                <a:spcPts val="0"/>
              </a:spcAft>
              <a:buNone/>
            </a:pPr>
            <a:r>
              <a:rPr lang="eu" sz="1500">
                <a:solidFill>
                  <a:schemeClr val="accent3"/>
                </a:solidFill>
                <a:latin typeface="Droid Sans"/>
                <a:ea typeface="Droid Sans"/>
                <a:cs typeface="Droid Sans"/>
                <a:sym typeface="Droid Sans"/>
              </a:rPr>
              <a:t>•   DOUT (Data Out): Errenkadan hurrengo ledaren DIN pinarekin konektatzeko pina. Hurrengo ledei dagokien aginduak bidaltzeko.</a:t>
            </a:r>
            <a:endParaRPr sz="1500">
              <a:solidFill>
                <a:srgbClr val="CACACA"/>
              </a:solidFill>
              <a:latin typeface="Droid Sans"/>
              <a:ea typeface="Droid Sans"/>
              <a:cs typeface="Droid Sans"/>
              <a:sym typeface="Droid Sans"/>
            </a:endParaRPr>
          </a:p>
          <a:p>
            <a:pPr indent="0" lvl="0" marL="0" rtl="0" algn="l">
              <a:spcBef>
                <a:spcPts val="0"/>
              </a:spcBef>
              <a:spcAft>
                <a:spcPts val="0"/>
              </a:spcAft>
              <a:buNone/>
            </a:pPr>
            <a:r>
              <a:t/>
            </a:r>
            <a:endParaRPr sz="1500">
              <a:solidFill>
                <a:srgbClr val="CACACA"/>
              </a:solidFill>
              <a:latin typeface="Droid Sans"/>
              <a:ea typeface="Droid Sans"/>
              <a:cs typeface="Droid Sans"/>
              <a:sym typeface="Droid Sans"/>
            </a:endParaRPr>
          </a:p>
        </p:txBody>
      </p:sp>
      <p:sp>
        <p:nvSpPr>
          <p:cNvPr id="182" name="Google Shape;182;p3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sz="2800">
                <a:solidFill>
                  <a:srgbClr val="FF9900"/>
                </a:solidFill>
              </a:rPr>
              <a:t>2. TESTA: KOLOREAK SORTZEN - NEOPIXEL LED-a (RGB WS2812B): </a:t>
            </a:r>
            <a:r>
              <a:rPr b="1" lang="eu" sz="2800">
                <a:solidFill>
                  <a:srgbClr val="FF9900"/>
                </a:solidFill>
              </a:rPr>
              <a:t>EZAUGARRIAK</a:t>
            </a:r>
            <a:endParaRPr b="1" sz="2800">
              <a:solidFill>
                <a:srgbClr val="FF99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nvSpPr>
        <p:spPr>
          <a:xfrm>
            <a:off x="0" y="840675"/>
            <a:ext cx="91440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a:solidFill>
                  <a:srgbClr val="CACACA"/>
                </a:solidFill>
                <a:latin typeface="Droid Sans"/>
                <a:ea typeface="Droid Sans"/>
                <a:cs typeface="Droid Sans"/>
                <a:sym typeface="Droid Sans"/>
              </a:rPr>
              <a:t>Hau da erabiliko dugun osagaia. 4 konexio puntu ditu:</a:t>
            </a:r>
            <a:endParaRPr>
              <a:solidFill>
                <a:srgbClr val="CACACA"/>
              </a:solidFill>
              <a:latin typeface="Droid Sans"/>
              <a:ea typeface="Droid Sans"/>
              <a:cs typeface="Droid Sans"/>
              <a:sym typeface="Droid Sans"/>
            </a:endParaRPr>
          </a:p>
          <a:p>
            <a:pPr indent="0" lvl="0" marL="0" rtl="0" algn="l">
              <a:spcBef>
                <a:spcPts val="0"/>
              </a:spcBef>
              <a:spcAft>
                <a:spcPts val="0"/>
              </a:spcAft>
              <a:buNone/>
            </a:pPr>
            <a:r>
              <a:rPr lang="eu">
                <a:solidFill>
                  <a:srgbClr val="CACACA"/>
                </a:solidFill>
                <a:latin typeface="Droid Sans"/>
                <a:ea typeface="Droid Sans"/>
                <a:cs typeface="Droid Sans"/>
                <a:sym typeface="Droid Sans"/>
              </a:rPr>
              <a:t>•    DI (Data In): mikrokontrolagailuaren I/O pin batera. Aginduak pin horretatik jasotzen dira. </a:t>
            </a:r>
            <a:r>
              <a:rPr b="1" lang="eu" sz="1600">
                <a:solidFill>
                  <a:schemeClr val="dk1"/>
                </a:solidFill>
                <a:latin typeface="Droid Sans"/>
                <a:ea typeface="Droid Sans"/>
                <a:cs typeface="Droid Sans"/>
                <a:sym typeface="Droid Sans"/>
              </a:rPr>
              <a:t>KABLE BERDEA</a:t>
            </a:r>
            <a:endParaRPr b="1" sz="1600">
              <a:solidFill>
                <a:schemeClr val="dk1"/>
              </a:solidFill>
              <a:latin typeface="Droid Sans"/>
              <a:ea typeface="Droid Sans"/>
              <a:cs typeface="Droid Sans"/>
              <a:sym typeface="Droid Sans"/>
            </a:endParaRPr>
          </a:p>
          <a:p>
            <a:pPr indent="0" lvl="0" marL="0" rtl="0" algn="l">
              <a:spcBef>
                <a:spcPts val="0"/>
              </a:spcBef>
              <a:spcAft>
                <a:spcPts val="0"/>
              </a:spcAft>
              <a:buNone/>
            </a:pPr>
            <a:r>
              <a:rPr lang="eu">
                <a:solidFill>
                  <a:srgbClr val="CACACA"/>
                </a:solidFill>
                <a:latin typeface="Droid Sans"/>
                <a:ea typeface="Droid Sans"/>
                <a:cs typeface="Droid Sans"/>
                <a:sym typeface="Droid Sans"/>
              </a:rPr>
              <a:t>•   +5V: Elikatze pin positiboa. Mikrokontrolagailuaren 5V pinera konektatuko da. </a:t>
            </a:r>
            <a:r>
              <a:rPr b="1" lang="eu" sz="1600">
                <a:solidFill>
                  <a:schemeClr val="dk1"/>
                </a:solidFill>
                <a:latin typeface="Droid Sans"/>
                <a:ea typeface="Droid Sans"/>
                <a:cs typeface="Droid Sans"/>
                <a:sym typeface="Droid Sans"/>
              </a:rPr>
              <a:t>KABLE GORRIA</a:t>
            </a:r>
            <a:endParaRPr>
              <a:solidFill>
                <a:srgbClr val="CACACA"/>
              </a:solidFill>
              <a:latin typeface="Droid Sans"/>
              <a:ea typeface="Droid Sans"/>
              <a:cs typeface="Droid Sans"/>
              <a:sym typeface="Droid Sans"/>
            </a:endParaRPr>
          </a:p>
          <a:p>
            <a:pPr indent="0" lvl="0" marL="0" rtl="0" algn="l">
              <a:spcBef>
                <a:spcPts val="0"/>
              </a:spcBef>
              <a:spcAft>
                <a:spcPts val="0"/>
              </a:spcAft>
              <a:buNone/>
            </a:pPr>
            <a:r>
              <a:rPr lang="eu">
                <a:solidFill>
                  <a:schemeClr val="accent3"/>
                </a:solidFill>
                <a:latin typeface="Droid Sans"/>
                <a:ea typeface="Droid Sans"/>
                <a:cs typeface="Droid Sans"/>
                <a:sym typeface="Droid Sans"/>
              </a:rPr>
              <a:t>•   GND: Elikatze pin negatiboa. Mikrokontrolagailuaren GND pinera konektatuko da. </a:t>
            </a:r>
            <a:r>
              <a:rPr b="1" lang="eu" sz="1600">
                <a:solidFill>
                  <a:schemeClr val="dk1"/>
                </a:solidFill>
                <a:latin typeface="Droid Sans"/>
                <a:ea typeface="Droid Sans"/>
                <a:cs typeface="Droid Sans"/>
                <a:sym typeface="Droid Sans"/>
              </a:rPr>
              <a:t>KABLE BELTZA</a:t>
            </a:r>
            <a:endParaRPr>
              <a:solidFill>
                <a:schemeClr val="accent3"/>
              </a:solidFill>
              <a:latin typeface="Droid Sans"/>
              <a:ea typeface="Droid Sans"/>
              <a:cs typeface="Droid Sans"/>
              <a:sym typeface="Droid Sans"/>
            </a:endParaRPr>
          </a:p>
          <a:p>
            <a:pPr indent="0" lvl="0" marL="0" rtl="0" algn="l">
              <a:spcBef>
                <a:spcPts val="0"/>
              </a:spcBef>
              <a:spcAft>
                <a:spcPts val="0"/>
              </a:spcAft>
              <a:buNone/>
            </a:pPr>
            <a:r>
              <a:rPr lang="eu">
                <a:solidFill>
                  <a:schemeClr val="accent3"/>
                </a:solidFill>
                <a:latin typeface="Droid Sans"/>
                <a:ea typeface="Droid Sans"/>
                <a:cs typeface="Droid Sans"/>
                <a:sym typeface="Droid Sans"/>
              </a:rPr>
              <a:t>•   DOUT (Data Out): Ez dugu erabiliko. Kablerik ez du.</a:t>
            </a:r>
            <a:endParaRPr>
              <a:solidFill>
                <a:srgbClr val="CACACA"/>
              </a:solidFill>
              <a:latin typeface="Droid Sans"/>
              <a:ea typeface="Droid Sans"/>
              <a:cs typeface="Droid Sans"/>
              <a:sym typeface="Droid Sans"/>
            </a:endParaRPr>
          </a:p>
        </p:txBody>
      </p:sp>
      <p:pic>
        <p:nvPicPr>
          <p:cNvPr id="188" name="Google Shape;188;p35"/>
          <p:cNvPicPr preferRelativeResize="0"/>
          <p:nvPr/>
        </p:nvPicPr>
        <p:blipFill>
          <a:blip r:embed="rId3">
            <a:alphaModFix/>
          </a:blip>
          <a:stretch>
            <a:fillRect/>
          </a:stretch>
        </p:blipFill>
        <p:spPr>
          <a:xfrm>
            <a:off x="397750" y="2269025"/>
            <a:ext cx="3591998" cy="2470425"/>
          </a:xfrm>
          <a:prstGeom prst="rect">
            <a:avLst/>
          </a:prstGeom>
          <a:noFill/>
          <a:ln>
            <a:noFill/>
          </a:ln>
        </p:spPr>
      </p:pic>
      <p:pic>
        <p:nvPicPr>
          <p:cNvPr id="189" name="Google Shape;189;p35"/>
          <p:cNvPicPr preferRelativeResize="0"/>
          <p:nvPr/>
        </p:nvPicPr>
        <p:blipFill rotWithShape="1">
          <a:blip r:embed="rId4">
            <a:alphaModFix/>
          </a:blip>
          <a:srcRect b="0" l="30055" r="0" t="0"/>
          <a:stretch/>
        </p:blipFill>
        <p:spPr>
          <a:xfrm>
            <a:off x="4481175" y="2006000"/>
            <a:ext cx="4259249" cy="3137500"/>
          </a:xfrm>
          <a:prstGeom prst="rect">
            <a:avLst/>
          </a:prstGeom>
          <a:noFill/>
          <a:ln>
            <a:noFill/>
          </a:ln>
        </p:spPr>
      </p:pic>
      <p:sp>
        <p:nvSpPr>
          <p:cNvPr id="190" name="Google Shape;190;p3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sz="2800">
                <a:solidFill>
                  <a:srgbClr val="FF9900"/>
                </a:solidFill>
              </a:rPr>
              <a:t>2. TESTA: KOLOREAK SORTZEN - NEOPIXEL LED-a (RGB WS2812B): </a:t>
            </a:r>
            <a:r>
              <a:rPr b="1" lang="eu" sz="2800">
                <a:solidFill>
                  <a:srgbClr val="FF9900"/>
                </a:solidFill>
              </a:rPr>
              <a:t>RING 8 - 8ko ERAZTUNA</a:t>
            </a:r>
            <a:endParaRPr b="1" sz="2800">
              <a:solidFill>
                <a:srgbClr val="FF99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2. TESTA - NEOPIXEL RING 8: PROGRAMAZIO</a:t>
            </a:r>
            <a:endParaRPr>
              <a:solidFill>
                <a:srgbClr val="FF9900"/>
              </a:solidFill>
            </a:endParaRPr>
          </a:p>
        </p:txBody>
      </p:sp>
      <p:sp>
        <p:nvSpPr>
          <p:cNvPr id="196" name="Google Shape;196;p36"/>
          <p:cNvSpPr txBox="1"/>
          <p:nvPr/>
        </p:nvSpPr>
        <p:spPr>
          <a:xfrm>
            <a:off x="0" y="57270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a:solidFill>
                  <a:srgbClr val="CACACA"/>
                </a:solidFill>
                <a:latin typeface="Droid Sans"/>
                <a:ea typeface="Droid Sans"/>
                <a:cs typeface="Droid Sans"/>
                <a:sym typeface="Droid Sans"/>
              </a:rPr>
              <a:t>Hello-Blocks programazio ingurunean, eskubiko menuan NEOPIXEL aukeran klikatuz hurrengo blokeak aurkituko dira:</a:t>
            </a:r>
            <a:endParaRPr>
              <a:solidFill>
                <a:srgbClr val="CACACA"/>
              </a:solidFill>
              <a:latin typeface="Droid Sans"/>
              <a:ea typeface="Droid Sans"/>
              <a:cs typeface="Droid Sans"/>
              <a:sym typeface="Droid Sans"/>
            </a:endParaRPr>
          </a:p>
        </p:txBody>
      </p:sp>
      <p:pic>
        <p:nvPicPr>
          <p:cNvPr id="197" name="Google Shape;197;p36"/>
          <p:cNvPicPr preferRelativeResize="0"/>
          <p:nvPr/>
        </p:nvPicPr>
        <p:blipFill>
          <a:blip r:embed="rId3">
            <a:alphaModFix/>
          </a:blip>
          <a:stretch>
            <a:fillRect/>
          </a:stretch>
        </p:blipFill>
        <p:spPr>
          <a:xfrm>
            <a:off x="152400" y="1340700"/>
            <a:ext cx="1770668" cy="3650400"/>
          </a:xfrm>
          <a:prstGeom prst="rect">
            <a:avLst/>
          </a:prstGeom>
          <a:noFill/>
          <a:ln>
            <a:noFill/>
          </a:ln>
        </p:spPr>
      </p:pic>
      <p:pic>
        <p:nvPicPr>
          <p:cNvPr id="198" name="Google Shape;198;p36"/>
          <p:cNvPicPr preferRelativeResize="0"/>
          <p:nvPr/>
        </p:nvPicPr>
        <p:blipFill>
          <a:blip r:embed="rId4">
            <a:alphaModFix/>
          </a:blip>
          <a:stretch>
            <a:fillRect/>
          </a:stretch>
        </p:blipFill>
        <p:spPr>
          <a:xfrm>
            <a:off x="2077348" y="996950"/>
            <a:ext cx="4232596" cy="2247900"/>
          </a:xfrm>
          <a:prstGeom prst="rect">
            <a:avLst/>
          </a:prstGeom>
          <a:noFill/>
          <a:ln>
            <a:noFill/>
          </a:ln>
        </p:spPr>
      </p:pic>
      <p:pic>
        <p:nvPicPr>
          <p:cNvPr id="199" name="Google Shape;199;p36"/>
          <p:cNvPicPr preferRelativeResize="0"/>
          <p:nvPr/>
        </p:nvPicPr>
        <p:blipFill>
          <a:blip r:embed="rId5">
            <a:alphaModFix/>
          </a:blip>
          <a:stretch>
            <a:fillRect/>
          </a:stretch>
        </p:blipFill>
        <p:spPr>
          <a:xfrm>
            <a:off x="2077347" y="3244855"/>
            <a:ext cx="4232600" cy="16873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2. TESTA - NEOPIXEL RING 8: PROGRAMAZIO </a:t>
            </a:r>
            <a:r>
              <a:rPr b="1" lang="eu">
                <a:solidFill>
                  <a:srgbClr val="FF9900"/>
                </a:solidFill>
              </a:rPr>
              <a:t>ADIBIDEAK</a:t>
            </a:r>
            <a:endParaRPr>
              <a:solidFill>
                <a:srgbClr val="FF9900"/>
              </a:solidFill>
            </a:endParaRPr>
          </a:p>
        </p:txBody>
      </p:sp>
      <p:pic>
        <p:nvPicPr>
          <p:cNvPr id="205" name="Google Shape;205;p37"/>
          <p:cNvPicPr preferRelativeResize="0"/>
          <p:nvPr/>
        </p:nvPicPr>
        <p:blipFill>
          <a:blip r:embed="rId3">
            <a:alphaModFix/>
          </a:blip>
          <a:stretch>
            <a:fillRect/>
          </a:stretch>
        </p:blipFill>
        <p:spPr>
          <a:xfrm>
            <a:off x="363599" y="1496875"/>
            <a:ext cx="3666974" cy="3581551"/>
          </a:xfrm>
          <a:prstGeom prst="rect">
            <a:avLst/>
          </a:prstGeom>
          <a:noFill/>
          <a:ln>
            <a:noFill/>
          </a:ln>
        </p:spPr>
      </p:pic>
      <p:pic>
        <p:nvPicPr>
          <p:cNvPr id="206" name="Google Shape;206;p37" title="1.PIXEL PIZTU ETA ITZALI.mp4">
            <a:hlinkClick r:id="rId4"/>
          </p:cNvPr>
          <p:cNvPicPr preferRelativeResize="0"/>
          <p:nvPr/>
        </p:nvPicPr>
        <p:blipFill>
          <a:blip r:embed="rId5">
            <a:alphaModFix/>
          </a:blip>
          <a:stretch>
            <a:fillRect/>
          </a:stretch>
        </p:blipFill>
        <p:spPr>
          <a:xfrm>
            <a:off x="2960651" y="2266500"/>
            <a:ext cx="5001677" cy="2813451"/>
          </a:xfrm>
          <a:prstGeom prst="rect">
            <a:avLst/>
          </a:prstGeom>
          <a:noFill/>
          <a:ln>
            <a:noFill/>
          </a:ln>
        </p:spPr>
      </p:pic>
      <p:sp>
        <p:nvSpPr>
          <p:cNvPr id="207" name="Google Shape;207;p37"/>
          <p:cNvSpPr txBox="1"/>
          <p:nvPr>
            <p:ph idx="1" type="body"/>
          </p:nvPr>
        </p:nvSpPr>
        <p:spPr>
          <a:xfrm>
            <a:off x="0" y="403825"/>
            <a:ext cx="9144000" cy="105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Hargailua: NEOPIXEL ERAZTUNA, RING 8. </a:t>
            </a:r>
            <a:endParaRPr b="1" sz="2000">
              <a:solidFill>
                <a:srgbClr val="FFFFFF"/>
              </a:solidFill>
              <a:latin typeface="Droid Sans"/>
              <a:ea typeface="Droid Sans"/>
              <a:cs typeface="Droid Sans"/>
              <a:sym typeface="Droid Sans"/>
            </a:endParaRPr>
          </a:p>
          <a:p>
            <a:pPr indent="-355600" lvl="0" marL="457200" rtl="0" algn="l">
              <a:spcBef>
                <a:spcPts val="0"/>
              </a:spcBef>
              <a:spcAft>
                <a:spcPts val="0"/>
              </a:spcAft>
              <a:buClr>
                <a:srgbClr val="FFFFFF"/>
              </a:buClr>
              <a:buSzPts val="2000"/>
              <a:buFont typeface="Droid Sans"/>
              <a:buChar char="●"/>
            </a:pPr>
            <a:r>
              <a:rPr b="1" lang="eu" sz="2000">
                <a:solidFill>
                  <a:srgbClr val="FFFFFF"/>
                </a:solidFill>
                <a:latin typeface="Droid Sans"/>
                <a:ea typeface="Droid Sans"/>
                <a:cs typeface="Droid Sans"/>
                <a:sym typeface="Droid Sans"/>
              </a:rPr>
              <a:t>Konexio PIN-a: D2.</a:t>
            </a:r>
            <a:endParaRPr b="1" sz="2000">
              <a:solidFill>
                <a:srgbClr val="FFFFFF"/>
              </a:solidFill>
              <a:latin typeface="Droid Sans"/>
              <a:ea typeface="Droid Sans"/>
              <a:cs typeface="Droid Sans"/>
              <a:sym typeface="Droid Sans"/>
            </a:endParaRPr>
          </a:p>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Zer egiten du:</a:t>
            </a:r>
            <a:r>
              <a:rPr lang="eu" sz="1900">
                <a:latin typeface="Droid Sans"/>
                <a:ea typeface="Droid Sans"/>
                <a:cs typeface="Droid Sans"/>
                <a:sym typeface="Droid Sans"/>
              </a:rPr>
              <a:t> </a:t>
            </a:r>
            <a:r>
              <a:rPr b="1" lang="eu" sz="1600">
                <a:latin typeface="Droid Sans"/>
                <a:ea typeface="Droid Sans"/>
                <a:cs typeface="Droid Sans"/>
                <a:sym typeface="Droid Sans"/>
              </a:rPr>
              <a:t>LEHENGO PIXELA KOLORE GORRIZ PIZTU  ETA ITZALI</a:t>
            </a:r>
            <a:endParaRPr sz="1900">
              <a:latin typeface="Droid Sans"/>
              <a:ea typeface="Droid Sans"/>
              <a:cs typeface="Droid Sans"/>
              <a:sym typeface="Droid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2.TESTA - NEOPIXEL RING 8: PROGRAMAZIO </a:t>
            </a:r>
            <a:r>
              <a:rPr b="1" lang="eu">
                <a:solidFill>
                  <a:srgbClr val="FF9900"/>
                </a:solidFill>
              </a:rPr>
              <a:t>ADIBIDEAK</a:t>
            </a:r>
            <a:endParaRPr>
              <a:solidFill>
                <a:srgbClr val="FF9900"/>
              </a:solidFill>
            </a:endParaRPr>
          </a:p>
        </p:txBody>
      </p:sp>
      <p:pic>
        <p:nvPicPr>
          <p:cNvPr id="213" name="Google Shape;213;p38"/>
          <p:cNvPicPr preferRelativeResize="0"/>
          <p:nvPr/>
        </p:nvPicPr>
        <p:blipFill>
          <a:blip r:embed="rId3">
            <a:alphaModFix/>
          </a:blip>
          <a:stretch>
            <a:fillRect/>
          </a:stretch>
        </p:blipFill>
        <p:spPr>
          <a:xfrm>
            <a:off x="148150" y="1525400"/>
            <a:ext cx="3142250" cy="3495149"/>
          </a:xfrm>
          <a:prstGeom prst="rect">
            <a:avLst/>
          </a:prstGeom>
          <a:noFill/>
          <a:ln>
            <a:noFill/>
          </a:ln>
        </p:spPr>
      </p:pic>
      <p:pic>
        <p:nvPicPr>
          <p:cNvPr id="214" name="Google Shape;214;p38" title="PIXEL GUZTIAK PIZTU ETA ITZALI.mp4">
            <a:hlinkClick r:id="rId4"/>
          </p:cNvPr>
          <p:cNvPicPr preferRelativeResize="0"/>
          <p:nvPr/>
        </p:nvPicPr>
        <p:blipFill>
          <a:blip r:embed="rId5">
            <a:alphaModFix/>
          </a:blip>
          <a:stretch>
            <a:fillRect/>
          </a:stretch>
        </p:blipFill>
        <p:spPr>
          <a:xfrm>
            <a:off x="2760125" y="2196525"/>
            <a:ext cx="5239080" cy="2946974"/>
          </a:xfrm>
          <a:prstGeom prst="rect">
            <a:avLst/>
          </a:prstGeom>
          <a:noFill/>
          <a:ln>
            <a:noFill/>
          </a:ln>
        </p:spPr>
      </p:pic>
      <p:sp>
        <p:nvSpPr>
          <p:cNvPr id="215" name="Google Shape;215;p38"/>
          <p:cNvSpPr txBox="1"/>
          <p:nvPr>
            <p:ph idx="1" type="body"/>
          </p:nvPr>
        </p:nvSpPr>
        <p:spPr>
          <a:xfrm>
            <a:off x="0" y="403825"/>
            <a:ext cx="9144000" cy="105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Hargailua: NEOPIXEL ERAZTUNA, RING 8. </a:t>
            </a:r>
            <a:endParaRPr b="1" sz="2000">
              <a:solidFill>
                <a:srgbClr val="FFFFFF"/>
              </a:solidFill>
              <a:latin typeface="Droid Sans"/>
              <a:ea typeface="Droid Sans"/>
              <a:cs typeface="Droid Sans"/>
              <a:sym typeface="Droid Sans"/>
            </a:endParaRPr>
          </a:p>
          <a:p>
            <a:pPr indent="-355600" lvl="0" marL="457200" rtl="0" algn="l">
              <a:spcBef>
                <a:spcPts val="0"/>
              </a:spcBef>
              <a:spcAft>
                <a:spcPts val="0"/>
              </a:spcAft>
              <a:buClr>
                <a:srgbClr val="FFFFFF"/>
              </a:buClr>
              <a:buSzPts val="2000"/>
              <a:buFont typeface="Droid Sans"/>
              <a:buChar char="●"/>
            </a:pPr>
            <a:r>
              <a:rPr b="1" lang="eu" sz="2000">
                <a:solidFill>
                  <a:srgbClr val="FFFFFF"/>
                </a:solidFill>
                <a:latin typeface="Droid Sans"/>
                <a:ea typeface="Droid Sans"/>
                <a:cs typeface="Droid Sans"/>
                <a:sym typeface="Droid Sans"/>
              </a:rPr>
              <a:t>Konexio PIN-a: D2.</a:t>
            </a:r>
            <a:endParaRPr b="1" sz="2000">
              <a:solidFill>
                <a:srgbClr val="FFFFFF"/>
              </a:solidFill>
              <a:latin typeface="Droid Sans"/>
              <a:ea typeface="Droid Sans"/>
              <a:cs typeface="Droid Sans"/>
              <a:sym typeface="Droid Sans"/>
            </a:endParaRPr>
          </a:p>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Zer egiten du:</a:t>
            </a:r>
            <a:r>
              <a:rPr lang="eu" sz="1900">
                <a:latin typeface="Droid Sans"/>
                <a:ea typeface="Droid Sans"/>
                <a:cs typeface="Droid Sans"/>
                <a:sym typeface="Droid Sans"/>
              </a:rPr>
              <a:t> </a:t>
            </a:r>
            <a:r>
              <a:rPr b="1" lang="eu" sz="1600">
                <a:latin typeface="Droid Sans"/>
                <a:ea typeface="Droid Sans"/>
                <a:cs typeface="Droid Sans"/>
                <a:sym typeface="Droid Sans"/>
              </a:rPr>
              <a:t>PIXEL GUZTIAK PIZTU ETA ITZALI</a:t>
            </a:r>
            <a:endParaRPr b="1" sz="1600">
              <a:latin typeface="Droid Sans"/>
              <a:ea typeface="Droid Sans"/>
              <a:cs typeface="Droid Sans"/>
              <a:sym typeface="Droid Sans"/>
            </a:endParaRPr>
          </a:p>
          <a:p>
            <a:pPr indent="-349250" lvl="0" marL="457200" rtl="0" algn="l">
              <a:spcBef>
                <a:spcPts val="0"/>
              </a:spcBef>
              <a:spcAft>
                <a:spcPts val="0"/>
              </a:spcAft>
              <a:buSzPts val="1900"/>
              <a:buFont typeface="Droid Sans"/>
              <a:buChar char="●"/>
            </a:pPr>
            <a:r>
              <a:t/>
            </a:r>
            <a:endParaRPr sz="1900">
              <a:latin typeface="Droid Sans"/>
              <a:ea typeface="Droid Sans"/>
              <a:cs typeface="Droid Sans"/>
              <a:sym typeface="Droid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2. TESTA - NEOPIXEL RING 8: PROGRAMAZIO </a:t>
            </a:r>
            <a:r>
              <a:rPr b="1" lang="eu">
                <a:solidFill>
                  <a:srgbClr val="FF9900"/>
                </a:solidFill>
              </a:rPr>
              <a:t>ADIBIDEAK</a:t>
            </a:r>
            <a:endParaRPr>
              <a:solidFill>
                <a:srgbClr val="FF9900"/>
              </a:solidFill>
            </a:endParaRPr>
          </a:p>
        </p:txBody>
      </p:sp>
      <p:sp>
        <p:nvSpPr>
          <p:cNvPr id="221" name="Google Shape;221;p39"/>
          <p:cNvSpPr txBox="1"/>
          <p:nvPr/>
        </p:nvSpPr>
        <p:spPr>
          <a:xfrm>
            <a:off x="0" y="605413"/>
            <a:ext cx="914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u" sz="1600">
                <a:solidFill>
                  <a:srgbClr val="CACACA"/>
                </a:solidFill>
                <a:latin typeface="Droid Sans"/>
                <a:ea typeface="Droid Sans"/>
                <a:cs typeface="Droid Sans"/>
                <a:sym typeface="Droid Sans"/>
              </a:rPr>
              <a:t>ARGI JOKOAK</a:t>
            </a:r>
            <a:endParaRPr b="1" sz="1600">
              <a:solidFill>
                <a:srgbClr val="CACACA"/>
              </a:solidFill>
              <a:latin typeface="Droid Sans"/>
              <a:ea typeface="Droid Sans"/>
              <a:cs typeface="Droid Sans"/>
              <a:sym typeface="Droid Sans"/>
            </a:endParaRPr>
          </a:p>
        </p:txBody>
      </p:sp>
      <p:pic>
        <p:nvPicPr>
          <p:cNvPr id="222" name="Google Shape;222;p39" title="ARGI JOKOA 1.mp4">
            <a:hlinkClick r:id="rId3"/>
          </p:cNvPr>
          <p:cNvPicPr preferRelativeResize="0"/>
          <p:nvPr/>
        </p:nvPicPr>
        <p:blipFill>
          <a:blip r:embed="rId4">
            <a:alphaModFix/>
          </a:blip>
          <a:stretch>
            <a:fillRect/>
          </a:stretch>
        </p:blipFill>
        <p:spPr>
          <a:xfrm>
            <a:off x="599650" y="1069225"/>
            <a:ext cx="3487800" cy="1961901"/>
          </a:xfrm>
          <a:prstGeom prst="rect">
            <a:avLst/>
          </a:prstGeom>
          <a:noFill/>
          <a:ln>
            <a:noFill/>
          </a:ln>
        </p:spPr>
      </p:pic>
      <p:pic>
        <p:nvPicPr>
          <p:cNvPr id="223" name="Google Shape;223;p39" title="ARGI JOKOA 2.mp4">
            <a:hlinkClick r:id="rId5"/>
          </p:cNvPr>
          <p:cNvPicPr preferRelativeResize="0"/>
          <p:nvPr/>
        </p:nvPicPr>
        <p:blipFill>
          <a:blip r:embed="rId6">
            <a:alphaModFix/>
          </a:blip>
          <a:stretch>
            <a:fillRect/>
          </a:stretch>
        </p:blipFill>
        <p:spPr>
          <a:xfrm>
            <a:off x="599638" y="3096550"/>
            <a:ext cx="3487834" cy="1961901"/>
          </a:xfrm>
          <a:prstGeom prst="rect">
            <a:avLst/>
          </a:prstGeom>
          <a:noFill/>
          <a:ln>
            <a:noFill/>
          </a:ln>
        </p:spPr>
      </p:pic>
      <p:pic>
        <p:nvPicPr>
          <p:cNvPr id="224" name="Google Shape;224;p39" title="ARGI JOKOA 3.mp4">
            <a:hlinkClick r:id="rId7"/>
          </p:cNvPr>
          <p:cNvPicPr preferRelativeResize="0"/>
          <p:nvPr/>
        </p:nvPicPr>
        <p:blipFill>
          <a:blip r:embed="rId8">
            <a:alphaModFix/>
          </a:blip>
          <a:stretch>
            <a:fillRect/>
          </a:stretch>
        </p:blipFill>
        <p:spPr>
          <a:xfrm>
            <a:off x="4997725" y="1069225"/>
            <a:ext cx="3487824" cy="1961896"/>
          </a:xfrm>
          <a:prstGeom prst="rect">
            <a:avLst/>
          </a:prstGeom>
          <a:noFill/>
          <a:ln>
            <a:noFill/>
          </a:ln>
        </p:spPr>
      </p:pic>
      <p:pic>
        <p:nvPicPr>
          <p:cNvPr id="225" name="Google Shape;225;p39" title="ARGI JOKOA 4.mp4">
            <a:hlinkClick r:id="rId9"/>
          </p:cNvPr>
          <p:cNvPicPr preferRelativeResize="0"/>
          <p:nvPr/>
        </p:nvPicPr>
        <p:blipFill>
          <a:blip r:embed="rId10">
            <a:alphaModFix/>
          </a:blip>
          <a:stretch>
            <a:fillRect/>
          </a:stretch>
        </p:blipFill>
        <p:spPr>
          <a:xfrm>
            <a:off x="4997750" y="3096549"/>
            <a:ext cx="3487781" cy="1961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0" y="640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3. TESTA: MOTORRAK: AURRERAKA ETA ATZERAKA.</a:t>
            </a:r>
            <a:endParaRPr>
              <a:solidFill>
                <a:srgbClr val="FF9900"/>
              </a:solidFill>
            </a:endParaRPr>
          </a:p>
        </p:txBody>
      </p:sp>
      <p:sp>
        <p:nvSpPr>
          <p:cNvPr id="231" name="Google Shape;231;p40"/>
          <p:cNvSpPr txBox="1"/>
          <p:nvPr>
            <p:ph idx="1" type="body"/>
          </p:nvPr>
        </p:nvSpPr>
        <p:spPr>
          <a:xfrm>
            <a:off x="0" y="577975"/>
            <a:ext cx="9144000" cy="48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BI MOTOR: MOTOR A eta MOTOR B</a:t>
            </a:r>
            <a:r>
              <a:rPr lang="eu" sz="1900">
                <a:latin typeface="Droid Sans"/>
                <a:ea typeface="Droid Sans"/>
                <a:cs typeface="Droid Sans"/>
                <a:sym typeface="Droid Sans"/>
              </a:rPr>
              <a:t> </a:t>
            </a:r>
            <a:endParaRPr sz="1900">
              <a:latin typeface="Droid Sans"/>
              <a:ea typeface="Droid Sans"/>
              <a:cs typeface="Droid Sans"/>
              <a:sym typeface="Droid Sans"/>
            </a:endParaRPr>
          </a:p>
        </p:txBody>
      </p:sp>
      <p:sp>
        <p:nvSpPr>
          <p:cNvPr id="232" name="Google Shape;232;p40">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pic>
        <p:nvPicPr>
          <p:cNvPr id="233" name="Google Shape;233;p40"/>
          <p:cNvPicPr preferRelativeResize="0"/>
          <p:nvPr/>
        </p:nvPicPr>
        <p:blipFill>
          <a:blip r:embed="rId4">
            <a:alphaModFix/>
          </a:blip>
          <a:stretch>
            <a:fillRect/>
          </a:stretch>
        </p:blipFill>
        <p:spPr>
          <a:xfrm>
            <a:off x="504700" y="1059800"/>
            <a:ext cx="2778700" cy="3987675"/>
          </a:xfrm>
          <a:prstGeom prst="rect">
            <a:avLst/>
          </a:prstGeom>
          <a:noFill/>
          <a:ln>
            <a:noFill/>
          </a:ln>
        </p:spPr>
      </p:pic>
      <p:sp>
        <p:nvSpPr>
          <p:cNvPr id="234" name="Google Shape;234;p40"/>
          <p:cNvSpPr txBox="1"/>
          <p:nvPr>
            <p:ph idx="1" type="body"/>
          </p:nvPr>
        </p:nvSpPr>
        <p:spPr>
          <a:xfrm>
            <a:off x="3353850" y="986625"/>
            <a:ext cx="5721300" cy="2790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Droid Sans"/>
              <a:buChar char="●"/>
            </a:pPr>
            <a:r>
              <a:rPr b="1" lang="eu" sz="1700">
                <a:solidFill>
                  <a:srgbClr val="FFFFFF"/>
                </a:solidFill>
                <a:latin typeface="Droid Sans"/>
                <a:ea typeface="Droid Sans"/>
                <a:cs typeface="Droid Sans"/>
                <a:sym typeface="Droid Sans"/>
              </a:rPr>
              <a:t>MOTOR A: ESKUBIKO MOTORRA. </a:t>
            </a:r>
            <a:r>
              <a:rPr lang="eu" sz="1700">
                <a:solidFill>
                  <a:schemeClr val="lt2"/>
                </a:solidFill>
                <a:latin typeface="Droid Sans"/>
                <a:ea typeface="Droid Sans"/>
                <a:cs typeface="Droid Sans"/>
                <a:sym typeface="Droid Sans"/>
              </a:rPr>
              <a:t>Motorraren bi kableak (gorria eta urdina) kolore gorriko konektorean sartu eta lotu</a:t>
            </a:r>
            <a:endParaRPr sz="1700">
              <a:solidFill>
                <a:schemeClr val="lt2"/>
              </a:solidFill>
              <a:latin typeface="Droid Sans"/>
              <a:ea typeface="Droid Sans"/>
              <a:cs typeface="Droid Sans"/>
              <a:sym typeface="Droid Sans"/>
            </a:endParaRPr>
          </a:p>
          <a:p>
            <a:pPr indent="-336550" lvl="0" marL="457200" rtl="0" algn="l">
              <a:spcBef>
                <a:spcPts val="0"/>
              </a:spcBef>
              <a:spcAft>
                <a:spcPts val="0"/>
              </a:spcAft>
              <a:buSzPts val="1700"/>
              <a:buFont typeface="Droid Sans"/>
              <a:buChar char="●"/>
            </a:pPr>
            <a:r>
              <a:rPr b="1" lang="eu" sz="1700">
                <a:solidFill>
                  <a:srgbClr val="FFFFFF"/>
                </a:solidFill>
                <a:latin typeface="Droid Sans"/>
                <a:ea typeface="Droid Sans"/>
                <a:cs typeface="Droid Sans"/>
                <a:sym typeface="Droid Sans"/>
              </a:rPr>
              <a:t>MOTOR B: EZKERREKO MOTORRA. </a:t>
            </a:r>
            <a:r>
              <a:rPr lang="eu" sz="1700">
                <a:solidFill>
                  <a:schemeClr val="lt2"/>
                </a:solidFill>
                <a:latin typeface="Droid Sans"/>
                <a:ea typeface="Droid Sans"/>
                <a:cs typeface="Droid Sans"/>
                <a:sym typeface="Droid Sans"/>
              </a:rPr>
              <a:t>Motorraren bi kableak (gorria eta urdina) kolore berdeko konektorean sartu eta lotu. </a:t>
            </a:r>
            <a:endParaRPr sz="1700">
              <a:solidFill>
                <a:schemeClr val="lt2"/>
              </a:solidFill>
              <a:latin typeface="Droid Sans"/>
              <a:ea typeface="Droid Sans"/>
              <a:cs typeface="Droid Sans"/>
              <a:sym typeface="Droid Sans"/>
            </a:endParaRPr>
          </a:p>
          <a:p>
            <a:pPr indent="-336550" lvl="0" marL="457200" rtl="0" algn="l">
              <a:spcBef>
                <a:spcPts val="0"/>
              </a:spcBef>
              <a:spcAft>
                <a:spcPts val="0"/>
              </a:spcAft>
              <a:buSzPts val="1700"/>
              <a:buFont typeface="Droid Sans"/>
              <a:buChar char="●"/>
            </a:pPr>
            <a:r>
              <a:rPr b="1" lang="eu" sz="1700">
                <a:solidFill>
                  <a:schemeClr val="dk1"/>
                </a:solidFill>
                <a:latin typeface="Droid Sans"/>
                <a:ea typeface="Droid Sans"/>
                <a:cs typeface="Droid Sans"/>
                <a:sym typeface="Droid Sans"/>
              </a:rPr>
              <a:t>MOTOR BAKOITZAK 2 PIN ERABILTZEN DITU BAT ABIADURAREN BALIORAKO ETA BIGARRENA BIRAKETA ZENTZUA ADIERAZTEKO.</a:t>
            </a:r>
            <a:endParaRPr b="1" sz="1700">
              <a:solidFill>
                <a:schemeClr val="dk1"/>
              </a:solidFill>
              <a:latin typeface="Droid Sans"/>
              <a:ea typeface="Droid Sans"/>
              <a:cs typeface="Droid Sans"/>
              <a:sym typeface="Droid Sans"/>
            </a:endParaRPr>
          </a:p>
          <a:p>
            <a:pPr indent="0" lvl="0" marL="0" rtl="0" algn="l">
              <a:spcBef>
                <a:spcPts val="1600"/>
              </a:spcBef>
              <a:spcAft>
                <a:spcPts val="1600"/>
              </a:spcAft>
              <a:buNone/>
            </a:pPr>
            <a:r>
              <a:t/>
            </a:r>
            <a:endParaRPr sz="1700">
              <a:latin typeface="Droid Sans"/>
              <a:ea typeface="Droid Sans"/>
              <a:cs typeface="Droid Sans"/>
              <a:sym typeface="Droid Sans"/>
            </a:endParaRPr>
          </a:p>
        </p:txBody>
      </p:sp>
      <p:graphicFrame>
        <p:nvGraphicFramePr>
          <p:cNvPr id="235" name="Google Shape;235;p40"/>
          <p:cNvGraphicFramePr/>
          <p:nvPr/>
        </p:nvGraphicFramePr>
        <p:xfrm>
          <a:off x="3759950" y="3721865"/>
          <a:ext cx="3000000" cy="3000000"/>
        </p:xfrm>
        <a:graphic>
          <a:graphicData uri="http://schemas.openxmlformats.org/drawingml/2006/table">
            <a:tbl>
              <a:tblPr>
                <a:noFill/>
                <a:tableStyleId>{3C069FA5-FBCD-4BEC-937D-4D163977636F}</a:tableStyleId>
              </a:tblPr>
              <a:tblGrid>
                <a:gridCol w="647925"/>
                <a:gridCol w="1764775"/>
                <a:gridCol w="2683550"/>
              </a:tblGrid>
              <a:tr h="29385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D10</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A MOTORRA - ABIADURA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a:solidFill>
                            <a:srgbClr val="FF9900"/>
                          </a:solidFill>
                          <a:latin typeface="Droid Sans"/>
                          <a:ea typeface="Droid Sans"/>
                          <a:cs typeface="Droid Sans"/>
                          <a:sym typeface="Droid Sans"/>
                        </a:rPr>
                        <a:t> 0tik 255etara.</a:t>
                      </a:r>
                      <a:endParaRPr>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9385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D11</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B MOTORRA - ABIADURA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a:solidFill>
                            <a:srgbClr val="FF9900"/>
                          </a:solidFill>
                          <a:latin typeface="Droid Sans"/>
                          <a:ea typeface="Droid Sans"/>
                          <a:cs typeface="Droid Sans"/>
                          <a:sym typeface="Droid Sans"/>
                        </a:rPr>
                        <a:t> </a:t>
                      </a:r>
                      <a:r>
                        <a:rPr lang="eu">
                          <a:solidFill>
                            <a:srgbClr val="FF9900"/>
                          </a:solidFill>
                          <a:latin typeface="Droid Sans"/>
                          <a:ea typeface="Droid Sans"/>
                          <a:cs typeface="Droid Sans"/>
                          <a:sym typeface="Droid Sans"/>
                        </a:rPr>
                        <a:t>0tik 255etara.</a:t>
                      </a:r>
                      <a:endParaRPr>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9385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D12</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A MOTORRA - BIRA ZENTZUA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a:solidFill>
                            <a:srgbClr val="FF9900"/>
                          </a:solidFill>
                          <a:latin typeface="Droid Sans"/>
                          <a:ea typeface="Droid Sans"/>
                          <a:cs typeface="Droid Sans"/>
                          <a:sym typeface="Droid Sans"/>
                        </a:rPr>
                        <a:t>  ON:       </a:t>
                      </a:r>
                      <a:r>
                        <a:rPr lang="eu" sz="1000">
                          <a:solidFill>
                            <a:srgbClr val="FF9900"/>
                          </a:solidFill>
                          <a:latin typeface="Droid Sans"/>
                          <a:ea typeface="Droid Sans"/>
                          <a:cs typeface="Droid Sans"/>
                          <a:sym typeface="Droid Sans"/>
                        </a:rPr>
                        <a:t>AURRERA</a:t>
                      </a:r>
                      <a:r>
                        <a:rPr lang="eu">
                          <a:solidFill>
                            <a:srgbClr val="FF9900"/>
                          </a:solidFill>
                          <a:latin typeface="Droid Sans"/>
                          <a:ea typeface="Droid Sans"/>
                          <a:cs typeface="Droid Sans"/>
                          <a:sym typeface="Droid Sans"/>
                        </a:rPr>
                        <a:t>;  OFF:       </a:t>
                      </a:r>
                      <a:r>
                        <a:rPr lang="eu" sz="1000">
                          <a:solidFill>
                            <a:srgbClr val="FF9900"/>
                          </a:solidFill>
                          <a:latin typeface="Droid Sans"/>
                          <a:ea typeface="Droid Sans"/>
                          <a:cs typeface="Droid Sans"/>
                          <a:sym typeface="Droid Sans"/>
                        </a:rPr>
                        <a:t>ATZERA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36155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D13</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B MOTORRA - BIRA ZENTZUA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a:solidFill>
                            <a:srgbClr val="FF9900"/>
                          </a:solidFill>
                          <a:latin typeface="Droid Sans"/>
                          <a:ea typeface="Droid Sans"/>
                          <a:cs typeface="Droid Sans"/>
                          <a:sym typeface="Droid Sans"/>
                        </a:rPr>
                        <a:t>  ON:       </a:t>
                      </a:r>
                      <a:r>
                        <a:rPr lang="eu" sz="1000">
                          <a:solidFill>
                            <a:srgbClr val="FF9900"/>
                          </a:solidFill>
                          <a:latin typeface="Droid Sans"/>
                          <a:ea typeface="Droid Sans"/>
                          <a:cs typeface="Droid Sans"/>
                          <a:sym typeface="Droid Sans"/>
                        </a:rPr>
                        <a:t>AURRERA</a:t>
                      </a:r>
                      <a:r>
                        <a:rPr lang="eu">
                          <a:solidFill>
                            <a:srgbClr val="FF9900"/>
                          </a:solidFill>
                          <a:latin typeface="Droid Sans"/>
                          <a:ea typeface="Droid Sans"/>
                          <a:cs typeface="Droid Sans"/>
                          <a:sym typeface="Droid Sans"/>
                        </a:rPr>
                        <a:t>;  OFF:       </a:t>
                      </a:r>
                      <a:r>
                        <a:rPr lang="eu" sz="1000">
                          <a:solidFill>
                            <a:srgbClr val="FF9900"/>
                          </a:solidFill>
                          <a:latin typeface="Droid Sans"/>
                          <a:ea typeface="Droid Sans"/>
                          <a:cs typeface="Droid Sans"/>
                          <a:sym typeface="Droid Sans"/>
                        </a:rPr>
                        <a:t>ATZERA</a:t>
                      </a:r>
                      <a:endParaRPr>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bl>
          </a:graphicData>
        </a:graphic>
      </p:graphicFrame>
      <p:sp>
        <p:nvSpPr>
          <p:cNvPr id="236" name="Google Shape;236;p40"/>
          <p:cNvSpPr/>
          <p:nvPr/>
        </p:nvSpPr>
        <p:spPr>
          <a:xfrm>
            <a:off x="6604225" y="4407800"/>
            <a:ext cx="295200" cy="234000"/>
          </a:xfrm>
          <a:prstGeom prst="curvedDownArrow">
            <a:avLst>
              <a:gd fmla="val 25000" name="adj1"/>
              <a:gd fmla="val 50000" name="adj2"/>
              <a:gd fmla="val 25000" name="adj3"/>
            </a:avLst>
          </a:prstGeom>
          <a:solidFill>
            <a:srgbClr val="FFFF00"/>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37" name="Google Shape;237;p40"/>
          <p:cNvSpPr/>
          <p:nvPr/>
        </p:nvSpPr>
        <p:spPr>
          <a:xfrm>
            <a:off x="7988400" y="4407800"/>
            <a:ext cx="256200" cy="234000"/>
          </a:xfrm>
          <a:prstGeom prst="curvedUpArrow">
            <a:avLst>
              <a:gd fmla="val 25000" name="adj1"/>
              <a:gd fmla="val 50000" name="adj2"/>
              <a:gd fmla="val 25000" name="adj3"/>
            </a:avLst>
          </a:prstGeom>
          <a:solidFill>
            <a:srgbClr val="6AA84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38" name="Google Shape;238;p40"/>
          <p:cNvSpPr/>
          <p:nvPr/>
        </p:nvSpPr>
        <p:spPr>
          <a:xfrm>
            <a:off x="6604225" y="4712600"/>
            <a:ext cx="295200" cy="234000"/>
          </a:xfrm>
          <a:prstGeom prst="curvedDownArrow">
            <a:avLst>
              <a:gd fmla="val 25000" name="adj1"/>
              <a:gd fmla="val 50000" name="adj2"/>
              <a:gd fmla="val 25000" name="adj3"/>
            </a:avLst>
          </a:prstGeom>
          <a:solidFill>
            <a:srgbClr val="FFFF00"/>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39" name="Google Shape;239;p40"/>
          <p:cNvSpPr/>
          <p:nvPr/>
        </p:nvSpPr>
        <p:spPr>
          <a:xfrm>
            <a:off x="7959550" y="4788800"/>
            <a:ext cx="256200" cy="234000"/>
          </a:xfrm>
          <a:prstGeom prst="curvedUpArrow">
            <a:avLst>
              <a:gd fmla="val 25000" name="adj1"/>
              <a:gd fmla="val 50000" name="adj2"/>
              <a:gd fmla="val 25000" name="adj3"/>
            </a:avLst>
          </a:prstGeom>
          <a:solidFill>
            <a:srgbClr val="6AA84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0" y="640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3. TESTA: MOTORRAK: AURRERAKA ETA ATZERAKA.</a:t>
            </a:r>
            <a:endParaRPr>
              <a:solidFill>
                <a:srgbClr val="FF9900"/>
              </a:solidFill>
            </a:endParaRPr>
          </a:p>
        </p:txBody>
      </p:sp>
      <p:sp>
        <p:nvSpPr>
          <p:cNvPr id="245" name="Google Shape;245;p41"/>
          <p:cNvSpPr txBox="1"/>
          <p:nvPr>
            <p:ph idx="1" type="body"/>
          </p:nvPr>
        </p:nvSpPr>
        <p:spPr>
          <a:xfrm>
            <a:off x="0" y="577975"/>
            <a:ext cx="4792200" cy="157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Zer egiten du:</a:t>
            </a:r>
            <a:r>
              <a:rPr lang="eu" sz="1900">
                <a:latin typeface="Droid Sans"/>
                <a:ea typeface="Droid Sans"/>
                <a:cs typeface="Droid Sans"/>
                <a:sym typeface="Droid Sans"/>
              </a:rPr>
              <a:t> Bi motorrak lehenengo aurreraka eta gero atzeraka, abiadura 0 izatetik gehiengora eramanaz.</a:t>
            </a:r>
            <a:endParaRPr sz="1900">
              <a:latin typeface="Droid Sans"/>
              <a:ea typeface="Droid Sans"/>
              <a:cs typeface="Droid Sans"/>
              <a:sym typeface="Droid Sans"/>
            </a:endParaRPr>
          </a:p>
        </p:txBody>
      </p:sp>
      <p:sp>
        <p:nvSpPr>
          <p:cNvPr id="246" name="Google Shape;246;p41">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247" name="Google Shape;247;p41"/>
          <p:cNvSpPr txBox="1"/>
          <p:nvPr>
            <p:ph idx="1" type="body"/>
          </p:nvPr>
        </p:nvSpPr>
        <p:spPr>
          <a:xfrm>
            <a:off x="719725" y="2272963"/>
            <a:ext cx="22404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Programa: </a:t>
            </a:r>
            <a:endParaRPr sz="1600">
              <a:latin typeface="Droid Sans"/>
              <a:ea typeface="Droid Sans"/>
              <a:cs typeface="Droid Sans"/>
              <a:sym typeface="Droid Sans"/>
            </a:endParaRPr>
          </a:p>
        </p:txBody>
      </p:sp>
      <p:pic>
        <p:nvPicPr>
          <p:cNvPr id="248" name="Google Shape;248;p41" title="MOTORRAK AURRERA ETA ATZERA.png"/>
          <p:cNvPicPr preferRelativeResize="0"/>
          <p:nvPr/>
        </p:nvPicPr>
        <p:blipFill>
          <a:blip r:embed="rId4">
            <a:alphaModFix/>
          </a:blip>
          <a:stretch>
            <a:fillRect/>
          </a:stretch>
        </p:blipFill>
        <p:spPr>
          <a:xfrm>
            <a:off x="4114799" y="681587"/>
            <a:ext cx="4390973" cy="43095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0" y="216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3</a:t>
            </a:r>
            <a:r>
              <a:rPr lang="eu">
                <a:solidFill>
                  <a:srgbClr val="FF9900"/>
                </a:solidFill>
              </a:rPr>
              <a:t>. TESTA: MOTORRAK: AURRERAKA ETA ATZERAKA.</a:t>
            </a:r>
            <a:endParaRPr>
              <a:solidFill>
                <a:srgbClr val="FF9900"/>
              </a:solidFill>
            </a:endParaRPr>
          </a:p>
        </p:txBody>
      </p:sp>
      <p:sp>
        <p:nvSpPr>
          <p:cNvPr id="254" name="Google Shape;254;p42"/>
          <p:cNvSpPr txBox="1"/>
          <p:nvPr>
            <p:ph idx="1" type="body"/>
          </p:nvPr>
        </p:nvSpPr>
        <p:spPr>
          <a:xfrm>
            <a:off x="80800" y="1139725"/>
            <a:ext cx="27321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Emaitza:.............  </a:t>
            </a:r>
            <a:endParaRPr sz="1600">
              <a:latin typeface="Droid Sans"/>
              <a:ea typeface="Droid Sans"/>
              <a:cs typeface="Droid Sans"/>
              <a:sym typeface="Droid Sans"/>
            </a:endParaRPr>
          </a:p>
        </p:txBody>
      </p:sp>
      <p:sp>
        <p:nvSpPr>
          <p:cNvPr id="255" name="Google Shape;255;p42">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pic>
        <p:nvPicPr>
          <p:cNvPr id="256" name="Google Shape;256;p42" title="MOTORRAK AURRERA ETA ATZERA.mp4">
            <a:hlinkClick r:id="rId4"/>
          </p:cNvPr>
          <p:cNvPicPr preferRelativeResize="0"/>
          <p:nvPr/>
        </p:nvPicPr>
        <p:blipFill>
          <a:blip r:embed="rId5">
            <a:alphaModFix/>
          </a:blip>
          <a:stretch>
            <a:fillRect/>
          </a:stretch>
        </p:blipFill>
        <p:spPr>
          <a:xfrm>
            <a:off x="2120100" y="1139725"/>
            <a:ext cx="6931301" cy="3898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0" y="640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4</a:t>
            </a:r>
            <a:r>
              <a:rPr lang="eu">
                <a:solidFill>
                  <a:srgbClr val="FF9900"/>
                </a:solidFill>
              </a:rPr>
              <a:t>. TESTA: ULTRASOINUA: DISTANTZIA NEURTU.</a:t>
            </a:r>
            <a:endParaRPr>
              <a:solidFill>
                <a:srgbClr val="FF9900"/>
              </a:solidFill>
            </a:endParaRPr>
          </a:p>
        </p:txBody>
      </p:sp>
      <p:sp>
        <p:nvSpPr>
          <p:cNvPr id="262" name="Google Shape;262;p43"/>
          <p:cNvSpPr txBox="1"/>
          <p:nvPr>
            <p:ph idx="1" type="body"/>
          </p:nvPr>
        </p:nvSpPr>
        <p:spPr>
          <a:xfrm>
            <a:off x="0" y="577975"/>
            <a:ext cx="9144000" cy="48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4 KONEXIO PIN.</a:t>
            </a:r>
            <a:endParaRPr sz="1900">
              <a:latin typeface="Droid Sans"/>
              <a:ea typeface="Droid Sans"/>
              <a:cs typeface="Droid Sans"/>
              <a:sym typeface="Droid Sans"/>
            </a:endParaRPr>
          </a:p>
        </p:txBody>
      </p:sp>
      <p:sp>
        <p:nvSpPr>
          <p:cNvPr id="263" name="Google Shape;263;p43">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pic>
        <p:nvPicPr>
          <p:cNvPr id="264" name="Google Shape;264;p43"/>
          <p:cNvPicPr preferRelativeResize="0"/>
          <p:nvPr/>
        </p:nvPicPr>
        <p:blipFill>
          <a:blip r:embed="rId4">
            <a:alphaModFix/>
          </a:blip>
          <a:stretch>
            <a:fillRect/>
          </a:stretch>
        </p:blipFill>
        <p:spPr>
          <a:xfrm>
            <a:off x="142100" y="3231700"/>
            <a:ext cx="2362200" cy="1543050"/>
          </a:xfrm>
          <a:prstGeom prst="rect">
            <a:avLst/>
          </a:prstGeom>
          <a:noFill/>
          <a:ln>
            <a:noFill/>
          </a:ln>
        </p:spPr>
      </p:pic>
      <p:pic>
        <p:nvPicPr>
          <p:cNvPr id="265" name="Google Shape;265;p43"/>
          <p:cNvPicPr preferRelativeResize="0"/>
          <p:nvPr/>
        </p:nvPicPr>
        <p:blipFill rotWithShape="1">
          <a:blip r:embed="rId5">
            <a:alphaModFix/>
          </a:blip>
          <a:srcRect b="46515" l="14638" r="18610" t="0"/>
          <a:stretch/>
        </p:blipFill>
        <p:spPr>
          <a:xfrm>
            <a:off x="253738" y="1049400"/>
            <a:ext cx="2465074" cy="1481463"/>
          </a:xfrm>
          <a:prstGeom prst="rect">
            <a:avLst/>
          </a:prstGeom>
          <a:noFill/>
          <a:ln>
            <a:noFill/>
          </a:ln>
        </p:spPr>
      </p:pic>
      <p:sp>
        <p:nvSpPr>
          <p:cNvPr id="266" name="Google Shape;266;p43"/>
          <p:cNvSpPr/>
          <p:nvPr/>
        </p:nvSpPr>
        <p:spPr>
          <a:xfrm>
            <a:off x="1475725" y="1663775"/>
            <a:ext cx="588006" cy="422658"/>
          </a:xfrm>
          <a:prstGeom prst="flowChartTermina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267" name="Google Shape;267;p43"/>
          <p:cNvCxnSpPr>
            <a:stCxn id="266" idx="2"/>
            <a:endCxn id="264" idx="0"/>
          </p:cNvCxnSpPr>
          <p:nvPr/>
        </p:nvCxnSpPr>
        <p:spPr>
          <a:xfrm flipH="1">
            <a:off x="1323328" y="2086433"/>
            <a:ext cx="446400" cy="1145400"/>
          </a:xfrm>
          <a:prstGeom prst="straightConnector1">
            <a:avLst/>
          </a:prstGeom>
          <a:noFill/>
          <a:ln cap="flat" cmpd="sng" w="76200">
            <a:solidFill>
              <a:srgbClr val="FF0000"/>
            </a:solidFill>
            <a:prstDash val="solid"/>
            <a:round/>
            <a:headEnd len="med" w="med" type="none"/>
            <a:tailEnd len="med" w="med" type="triangle"/>
          </a:ln>
        </p:spPr>
      </p:cxnSp>
      <p:graphicFrame>
        <p:nvGraphicFramePr>
          <p:cNvPr id="268" name="Google Shape;268;p43"/>
          <p:cNvGraphicFramePr/>
          <p:nvPr/>
        </p:nvGraphicFramePr>
        <p:xfrm>
          <a:off x="3843450" y="783565"/>
          <a:ext cx="3000000" cy="3000000"/>
        </p:xfrm>
        <a:graphic>
          <a:graphicData uri="http://schemas.openxmlformats.org/drawingml/2006/table">
            <a:tbl>
              <a:tblPr>
                <a:noFill/>
                <a:tableStyleId>{3C069FA5-FBCD-4BEC-937D-4D163977636F}</a:tableStyleId>
              </a:tblPr>
              <a:tblGrid>
                <a:gridCol w="1271550"/>
                <a:gridCol w="1595500"/>
                <a:gridCol w="1493925"/>
              </a:tblGrid>
              <a:tr h="361925">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ARDUINO PINA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SENTSORE  PINA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 SHIELD PINA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406975">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Vcc</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350575">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D7</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Trig</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T</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361425">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D8</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Echo</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R</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304725">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Gnd</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G</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bl>
          </a:graphicData>
        </a:graphic>
      </p:graphicFrame>
      <p:pic>
        <p:nvPicPr>
          <p:cNvPr id="269" name="Google Shape;269;p43"/>
          <p:cNvPicPr preferRelativeResize="0"/>
          <p:nvPr/>
        </p:nvPicPr>
        <p:blipFill>
          <a:blip r:embed="rId6">
            <a:alphaModFix/>
          </a:blip>
          <a:stretch>
            <a:fillRect/>
          </a:stretch>
        </p:blipFill>
        <p:spPr>
          <a:xfrm>
            <a:off x="2689650" y="3231700"/>
            <a:ext cx="2678917" cy="1543049"/>
          </a:xfrm>
          <a:prstGeom prst="rect">
            <a:avLst/>
          </a:prstGeom>
          <a:noFill/>
          <a:ln>
            <a:noFill/>
          </a:ln>
        </p:spPr>
      </p:pic>
      <p:sp>
        <p:nvSpPr>
          <p:cNvPr id="270" name="Google Shape;270;p43"/>
          <p:cNvSpPr txBox="1"/>
          <p:nvPr>
            <p:ph idx="1" type="body"/>
          </p:nvPr>
        </p:nvSpPr>
        <p:spPr>
          <a:xfrm>
            <a:off x="5368575" y="3038925"/>
            <a:ext cx="3706800" cy="2070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Droid Sans"/>
              <a:buChar char="●"/>
            </a:pPr>
            <a:r>
              <a:rPr b="1" lang="eu" sz="1700">
                <a:solidFill>
                  <a:srgbClr val="FFFFFF"/>
                </a:solidFill>
                <a:latin typeface="Droid Sans"/>
                <a:ea typeface="Droid Sans"/>
                <a:cs typeface="Droid Sans"/>
                <a:sym typeface="Droid Sans"/>
              </a:rPr>
              <a:t>ARDUINO PIN zenbakia programatzerako orduan erabiliko da.</a:t>
            </a:r>
            <a:r>
              <a:rPr b="1" lang="eu" sz="1700">
                <a:solidFill>
                  <a:srgbClr val="FFFFFF"/>
                </a:solidFill>
                <a:latin typeface="Droid Sans"/>
                <a:ea typeface="Droid Sans"/>
                <a:cs typeface="Droid Sans"/>
                <a:sym typeface="Droid Sans"/>
              </a:rPr>
              <a:t> </a:t>
            </a:r>
            <a:endParaRPr sz="1700">
              <a:solidFill>
                <a:schemeClr val="lt2"/>
              </a:solidFill>
              <a:latin typeface="Droid Sans"/>
              <a:ea typeface="Droid Sans"/>
              <a:cs typeface="Droid Sans"/>
              <a:sym typeface="Droid Sans"/>
            </a:endParaRPr>
          </a:p>
          <a:p>
            <a:pPr indent="-336550" lvl="0" marL="457200" rtl="0" algn="l">
              <a:spcBef>
                <a:spcPts val="0"/>
              </a:spcBef>
              <a:spcAft>
                <a:spcPts val="0"/>
              </a:spcAft>
              <a:buSzPts val="1700"/>
              <a:buFont typeface="Droid Sans"/>
              <a:buChar char="●"/>
            </a:pPr>
            <a:r>
              <a:rPr b="1" lang="eu" sz="1700">
                <a:solidFill>
                  <a:srgbClr val="FFFFFF"/>
                </a:solidFill>
                <a:latin typeface="Droid Sans"/>
                <a:ea typeface="Droid Sans"/>
                <a:cs typeface="Droid Sans"/>
                <a:sym typeface="Droid Sans"/>
              </a:rPr>
              <a:t>SENTSORE PINA ETA SHIELD PINA KABLEAREN BIDEZ FISIKOKI EGIN BEHARREKO KONEXIOAK DIRA.</a:t>
            </a:r>
            <a:endParaRPr sz="1700">
              <a:latin typeface="Droid Sans"/>
              <a:ea typeface="Droid Sans"/>
              <a:cs typeface="Droid Sans"/>
              <a:sym typeface="Droid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0" y="140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AURKIBIDEA</a:t>
            </a:r>
            <a:endParaRPr>
              <a:solidFill>
                <a:srgbClr val="FF9900"/>
              </a:solidFill>
            </a:endParaRPr>
          </a:p>
        </p:txBody>
      </p:sp>
      <p:sp>
        <p:nvSpPr>
          <p:cNvPr id="113" name="Google Shape;113;p26"/>
          <p:cNvSpPr txBox="1"/>
          <p:nvPr>
            <p:ph idx="1" type="body"/>
          </p:nvPr>
        </p:nvSpPr>
        <p:spPr>
          <a:xfrm>
            <a:off x="311700" y="636725"/>
            <a:ext cx="8520600" cy="43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u" sz="1900" u="sng">
                <a:solidFill>
                  <a:schemeClr val="hlink"/>
                </a:solidFill>
                <a:latin typeface="Droid Sans"/>
                <a:ea typeface="Droid Sans"/>
                <a:cs typeface="Droid Sans"/>
                <a:sym typeface="Droid Sans"/>
                <a:hlinkClick action="ppaction://hlinksldjump" r:id="rId3"/>
              </a:rPr>
              <a:t>0. KONTROL SISTEMA: ARDUINO ETA FUNDUMUTO MOTOR SHIELD </a:t>
            </a:r>
            <a:endParaRPr sz="1900">
              <a:latin typeface="Droid Sans"/>
              <a:ea typeface="Droid Sans"/>
              <a:cs typeface="Droid Sans"/>
              <a:sym typeface="Droid Sans"/>
            </a:endParaRPr>
          </a:p>
          <a:p>
            <a:pPr indent="0" lvl="0" marL="0" rtl="0" algn="l">
              <a:spcBef>
                <a:spcPts val="1600"/>
              </a:spcBef>
              <a:spcAft>
                <a:spcPts val="0"/>
              </a:spcAft>
              <a:buNone/>
            </a:pPr>
            <a:r>
              <a:rPr lang="eu" sz="1900" u="sng">
                <a:solidFill>
                  <a:schemeClr val="accent5"/>
                </a:solidFill>
                <a:latin typeface="Droid Sans"/>
                <a:ea typeface="Droid Sans"/>
                <a:cs typeface="Droid Sans"/>
                <a:sym typeface="Droid Sans"/>
                <a:hlinkClick action="ppaction://hlinksldjump" r:id="rId4">
                  <a:extLst>
                    <a:ext uri="{A12FA001-AC4F-418D-AE19-62706E023703}">
                      <ahyp:hlinkClr val="tx"/>
                    </a:ext>
                  </a:extLst>
                </a:hlinkClick>
              </a:rPr>
              <a:t>1. TESTA: BURRUNBAGAILUA: SOINUA EGITEN</a:t>
            </a:r>
            <a:endParaRPr sz="1900">
              <a:latin typeface="Droid Sans"/>
              <a:ea typeface="Droid Sans"/>
              <a:cs typeface="Droid Sans"/>
              <a:sym typeface="Droid Sans"/>
            </a:endParaRPr>
          </a:p>
          <a:p>
            <a:pPr indent="0" lvl="0" marL="0" rtl="0" algn="l">
              <a:spcBef>
                <a:spcPts val="1600"/>
              </a:spcBef>
              <a:spcAft>
                <a:spcPts val="0"/>
              </a:spcAft>
              <a:buNone/>
            </a:pPr>
            <a:r>
              <a:rPr lang="eu" sz="1900" u="sng">
                <a:solidFill>
                  <a:schemeClr val="hlink"/>
                </a:solidFill>
                <a:latin typeface="Droid Sans"/>
                <a:ea typeface="Droid Sans"/>
                <a:cs typeface="Droid Sans"/>
                <a:sym typeface="Droid Sans"/>
                <a:hlinkClick action="ppaction://hlinksldjump" r:id="rId5"/>
              </a:rPr>
              <a:t>2. TESTA: NEOPIXEL RGB LED DIODOAK: KOLOREAK EGITEN.</a:t>
            </a:r>
            <a:endParaRPr sz="1900">
              <a:latin typeface="Droid Sans"/>
              <a:ea typeface="Droid Sans"/>
              <a:cs typeface="Droid Sans"/>
              <a:sym typeface="Droid Sans"/>
            </a:endParaRPr>
          </a:p>
          <a:p>
            <a:pPr indent="0" lvl="0" marL="0" rtl="0" algn="l">
              <a:spcBef>
                <a:spcPts val="1600"/>
              </a:spcBef>
              <a:spcAft>
                <a:spcPts val="0"/>
              </a:spcAft>
              <a:buNone/>
            </a:pPr>
            <a:r>
              <a:rPr lang="eu" sz="1900">
                <a:latin typeface="Droid Sans"/>
                <a:ea typeface="Droid Sans"/>
                <a:cs typeface="Droid Sans"/>
                <a:sym typeface="Droid Sans"/>
              </a:rPr>
              <a:t>3</a:t>
            </a:r>
            <a:r>
              <a:rPr lang="eu" sz="1900" u="sng">
                <a:solidFill>
                  <a:schemeClr val="hlink"/>
                </a:solidFill>
                <a:latin typeface="Droid Sans"/>
                <a:ea typeface="Droid Sans"/>
                <a:cs typeface="Droid Sans"/>
                <a:sym typeface="Droid Sans"/>
                <a:hlinkClick action="ppaction://hlinksldjump" r:id="rId6"/>
              </a:rPr>
              <a:t>. TESTA: MOTORRAK: AURRERA ETA ATZERA.</a:t>
            </a:r>
            <a:endParaRPr sz="1900">
              <a:latin typeface="Droid Sans"/>
              <a:ea typeface="Droid Sans"/>
              <a:cs typeface="Droid Sans"/>
              <a:sym typeface="Droid Sans"/>
            </a:endParaRPr>
          </a:p>
          <a:p>
            <a:pPr indent="0" lvl="0" marL="0" rtl="0" algn="l">
              <a:spcBef>
                <a:spcPts val="1600"/>
              </a:spcBef>
              <a:spcAft>
                <a:spcPts val="0"/>
              </a:spcAft>
              <a:buNone/>
            </a:pPr>
            <a:r>
              <a:rPr lang="eu" sz="1900">
                <a:latin typeface="Droid Sans"/>
                <a:ea typeface="Droid Sans"/>
                <a:cs typeface="Droid Sans"/>
                <a:sym typeface="Droid Sans"/>
              </a:rPr>
              <a:t>4</a:t>
            </a:r>
            <a:r>
              <a:rPr lang="eu" sz="1900" u="sng">
                <a:solidFill>
                  <a:schemeClr val="hlink"/>
                </a:solidFill>
                <a:latin typeface="Droid Sans"/>
                <a:ea typeface="Droid Sans"/>
                <a:cs typeface="Droid Sans"/>
                <a:sym typeface="Droid Sans"/>
                <a:hlinkClick action="ppaction://hlinksldjump" r:id="rId7"/>
              </a:rPr>
              <a:t>. TESTA: ULTRASOINUA: DISTANTZIA NEURTU.</a:t>
            </a:r>
            <a:endParaRPr sz="1900">
              <a:latin typeface="Droid Sans"/>
              <a:ea typeface="Droid Sans"/>
              <a:cs typeface="Droid Sans"/>
              <a:sym typeface="Droid Sans"/>
            </a:endParaRPr>
          </a:p>
          <a:p>
            <a:pPr indent="0" lvl="0" marL="0" rtl="0" algn="l">
              <a:spcBef>
                <a:spcPts val="1600"/>
              </a:spcBef>
              <a:spcAft>
                <a:spcPts val="0"/>
              </a:spcAft>
              <a:buNone/>
            </a:pPr>
            <a:r>
              <a:rPr lang="eu" sz="1900">
                <a:latin typeface="Droid Sans"/>
                <a:ea typeface="Droid Sans"/>
                <a:cs typeface="Droid Sans"/>
                <a:sym typeface="Droid Sans"/>
              </a:rPr>
              <a:t>5</a:t>
            </a:r>
            <a:r>
              <a:rPr lang="eu" sz="1900" u="sng">
                <a:solidFill>
                  <a:schemeClr val="hlink"/>
                </a:solidFill>
                <a:latin typeface="Droid Sans"/>
                <a:ea typeface="Droid Sans"/>
                <a:cs typeface="Droid Sans"/>
                <a:sym typeface="Droid Sans"/>
                <a:hlinkClick action="ppaction://hlinksldjump" r:id="rId8"/>
              </a:rPr>
              <a:t>. TESTA: INFRAGORRIAK: TXURIA=1; BELTZA=0.</a:t>
            </a:r>
            <a:endParaRPr sz="1900">
              <a:latin typeface="Droid Sans"/>
              <a:ea typeface="Droid Sans"/>
              <a:cs typeface="Droid Sans"/>
              <a:sym typeface="Droid Sans"/>
            </a:endParaRPr>
          </a:p>
          <a:p>
            <a:pPr indent="0" lvl="0" marL="0" rtl="0" algn="l">
              <a:spcBef>
                <a:spcPts val="1600"/>
              </a:spcBef>
              <a:spcAft>
                <a:spcPts val="0"/>
              </a:spcAft>
              <a:buNone/>
            </a:pPr>
            <a:r>
              <a:rPr lang="eu" sz="1900" u="sng">
                <a:solidFill>
                  <a:schemeClr val="hlink"/>
                </a:solidFill>
                <a:latin typeface="Droid Sans"/>
                <a:ea typeface="Droid Sans"/>
                <a:cs typeface="Droid Sans"/>
                <a:sym typeface="Droid Sans"/>
                <a:hlinkClick action="ppaction://hlinksldjump" r:id="rId9"/>
              </a:rPr>
              <a:t>6. TESTA: BLUETOOTH: ROBOTA GIDATZEN.</a:t>
            </a:r>
            <a:endParaRPr sz="1900">
              <a:latin typeface="Droid Sans"/>
              <a:ea typeface="Droid Sans"/>
              <a:cs typeface="Droid Sans"/>
              <a:sym typeface="Droid Sans"/>
            </a:endParaRPr>
          </a:p>
          <a:p>
            <a:pPr indent="0" lvl="0" marL="0" rtl="0" algn="l">
              <a:spcBef>
                <a:spcPts val="1600"/>
              </a:spcBef>
              <a:spcAft>
                <a:spcPts val="0"/>
              </a:spcAft>
              <a:buNone/>
            </a:pPr>
            <a:r>
              <a:t/>
            </a:r>
            <a:endParaRPr sz="1900">
              <a:latin typeface="Droid Sans"/>
              <a:ea typeface="Droid Sans"/>
              <a:cs typeface="Droid Sans"/>
              <a:sym typeface="Droid Sans"/>
            </a:endParaRPr>
          </a:p>
          <a:p>
            <a:pPr indent="0" lvl="0" marL="0" rtl="0" algn="l">
              <a:spcBef>
                <a:spcPts val="1600"/>
              </a:spcBef>
              <a:spcAft>
                <a:spcPts val="0"/>
              </a:spcAft>
              <a:buNone/>
            </a:pPr>
            <a:r>
              <a:t/>
            </a:r>
            <a:endParaRPr sz="1900">
              <a:latin typeface="Droid Sans"/>
              <a:ea typeface="Droid Sans"/>
              <a:cs typeface="Droid Sans"/>
              <a:sym typeface="Droid Sans"/>
            </a:endParaRPr>
          </a:p>
          <a:p>
            <a:pPr indent="0" lvl="0" marL="0" rtl="0" algn="l">
              <a:spcBef>
                <a:spcPts val="1600"/>
              </a:spcBef>
              <a:spcAft>
                <a:spcPts val="1600"/>
              </a:spcAft>
              <a:buNone/>
            </a:pPr>
            <a:r>
              <a:t/>
            </a:r>
            <a:endParaRPr sz="1900">
              <a:latin typeface="Droid Sans"/>
              <a:ea typeface="Droid Sans"/>
              <a:cs typeface="Droid Sans"/>
              <a:sym typeface="Droid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3">
            <a:alphaModFix/>
          </a:blip>
          <a:stretch>
            <a:fillRect/>
          </a:stretch>
        </p:blipFill>
        <p:spPr>
          <a:xfrm>
            <a:off x="1334050" y="1748850"/>
            <a:ext cx="6530325" cy="1002775"/>
          </a:xfrm>
          <a:prstGeom prst="rect">
            <a:avLst/>
          </a:prstGeom>
          <a:noFill/>
          <a:ln>
            <a:noFill/>
          </a:ln>
        </p:spPr>
      </p:pic>
      <p:sp>
        <p:nvSpPr>
          <p:cNvPr id="276" name="Google Shape;276;p44"/>
          <p:cNvSpPr txBox="1"/>
          <p:nvPr>
            <p:ph type="title"/>
          </p:nvPr>
        </p:nvSpPr>
        <p:spPr>
          <a:xfrm>
            <a:off x="60350" y="42225"/>
            <a:ext cx="9077700" cy="7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ULTRASOINU SENTSOREA</a:t>
            </a:r>
            <a:endParaRPr>
              <a:solidFill>
                <a:srgbClr val="FF9900"/>
              </a:solidFill>
            </a:endParaRPr>
          </a:p>
        </p:txBody>
      </p:sp>
      <p:sp>
        <p:nvSpPr>
          <p:cNvPr id="277" name="Google Shape;277;p44"/>
          <p:cNvSpPr txBox="1"/>
          <p:nvPr/>
        </p:nvSpPr>
        <p:spPr>
          <a:xfrm>
            <a:off x="60350" y="572725"/>
            <a:ext cx="9077700" cy="1356000"/>
          </a:xfrm>
          <a:prstGeom prst="rect">
            <a:avLst/>
          </a:prstGeom>
          <a:noFill/>
          <a:ln>
            <a:noFill/>
          </a:ln>
        </p:spPr>
        <p:txBody>
          <a:bodyPr anchorCtr="0" anchor="t" bIns="18000" lIns="90000" spcFirstLastPara="1" rIns="91425" wrap="square" tIns="18000">
            <a:noAutofit/>
          </a:bodyPr>
          <a:lstStyle/>
          <a:p>
            <a:pPr indent="0" lvl="0" marL="0" rtl="0" algn="just">
              <a:spcBef>
                <a:spcPts val="0"/>
              </a:spcBef>
              <a:spcAft>
                <a:spcPts val="0"/>
              </a:spcAft>
              <a:buNone/>
            </a:pPr>
            <a:r>
              <a:rPr b="1" lang="eu" sz="1800">
                <a:solidFill>
                  <a:srgbClr val="FFFFFF"/>
                </a:solidFill>
                <a:latin typeface="Droid Sans"/>
                <a:ea typeface="Droid Sans"/>
                <a:cs typeface="Droid Sans"/>
                <a:sym typeface="Droid Sans"/>
              </a:rPr>
              <a:t>FUNTZIONAMENDUA:</a:t>
            </a:r>
            <a:endParaRPr b="1" sz="1200">
              <a:solidFill>
                <a:srgbClr val="FFFFFF"/>
              </a:solidFill>
              <a:latin typeface="Droid Sans"/>
              <a:ea typeface="Droid Sans"/>
              <a:cs typeface="Droid Sans"/>
              <a:sym typeface="Droid Sans"/>
            </a:endParaRPr>
          </a:p>
          <a:p>
            <a:pPr indent="0" lvl="0" marL="0" rtl="0" algn="just">
              <a:spcBef>
                <a:spcPts val="0"/>
              </a:spcBef>
              <a:spcAft>
                <a:spcPts val="0"/>
              </a:spcAft>
              <a:buNone/>
            </a:pPr>
            <a:r>
              <a:rPr lang="eu">
                <a:solidFill>
                  <a:srgbClr val="FFFFFF"/>
                </a:solidFill>
                <a:latin typeface="Droid Sans"/>
                <a:ea typeface="Droid Sans"/>
                <a:cs typeface="Droid Sans"/>
                <a:sym typeface="Droid Sans"/>
              </a:rPr>
              <a:t>Ultrasoinu sentsorearen bidez distantziak neurtzen dira. Bere funtzionamendua frekuentzia altuko, gizakiak entzun ez dezakeen,  pultso bat igortzean datza. Pultsu honek gertu dauden objektuetan errebotatu egiten du eta sentsoreak duen hargailura heltzen da. Soinuaren abiadura jakinda eta pultsua igorri denetik jasotzen denerarte pasa den denbora neurtuz, objektua zein distantziara dagoen jakin daiteke.</a:t>
            </a:r>
            <a:endParaRPr sz="1000">
              <a:solidFill>
                <a:srgbClr val="FFFFFF"/>
              </a:solidFill>
              <a:latin typeface="Droid Sans"/>
              <a:ea typeface="Droid Sans"/>
              <a:cs typeface="Droid Sans"/>
              <a:sym typeface="Droid Sans"/>
            </a:endParaRPr>
          </a:p>
        </p:txBody>
      </p:sp>
      <p:pic>
        <p:nvPicPr>
          <p:cNvPr id="278" name="Google Shape;278;p44"/>
          <p:cNvPicPr preferRelativeResize="0"/>
          <p:nvPr/>
        </p:nvPicPr>
        <p:blipFill>
          <a:blip r:embed="rId4">
            <a:alphaModFix/>
          </a:blip>
          <a:stretch>
            <a:fillRect/>
          </a:stretch>
        </p:blipFill>
        <p:spPr>
          <a:xfrm>
            <a:off x="332650" y="2751625"/>
            <a:ext cx="3334153" cy="2248100"/>
          </a:xfrm>
          <a:prstGeom prst="rect">
            <a:avLst/>
          </a:prstGeom>
          <a:noFill/>
          <a:ln>
            <a:noFill/>
          </a:ln>
        </p:spPr>
      </p:pic>
      <p:sp>
        <p:nvSpPr>
          <p:cNvPr id="279" name="Google Shape;279;p44"/>
          <p:cNvSpPr txBox="1"/>
          <p:nvPr/>
        </p:nvSpPr>
        <p:spPr>
          <a:xfrm>
            <a:off x="0" y="4880700"/>
            <a:ext cx="5493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u="sng">
                <a:solidFill>
                  <a:schemeClr val="hlink"/>
                </a:solidFill>
                <a:hlinkClick r:id="rId5"/>
              </a:rPr>
              <a:t>https://www.luisllamas.es/medir-distancia-con-arduino-y-sensor-de-ultrasonidos-hc-sr04/</a:t>
            </a:r>
            <a:endParaRPr sz="1000"/>
          </a:p>
        </p:txBody>
      </p:sp>
      <p:pic>
        <p:nvPicPr>
          <p:cNvPr id="280" name="Google Shape;280;p44"/>
          <p:cNvPicPr preferRelativeResize="0"/>
          <p:nvPr/>
        </p:nvPicPr>
        <p:blipFill>
          <a:blip r:embed="rId6">
            <a:alphaModFix/>
          </a:blip>
          <a:stretch>
            <a:fillRect/>
          </a:stretch>
        </p:blipFill>
        <p:spPr>
          <a:xfrm>
            <a:off x="5692104" y="2751625"/>
            <a:ext cx="2674921" cy="2139950"/>
          </a:xfrm>
          <a:prstGeom prst="rect">
            <a:avLst/>
          </a:prstGeom>
          <a:noFill/>
          <a:ln>
            <a:noFill/>
          </a:ln>
        </p:spPr>
      </p:pic>
      <p:sp>
        <p:nvSpPr>
          <p:cNvPr id="281" name="Google Shape;281;p44"/>
          <p:cNvSpPr txBox="1"/>
          <p:nvPr/>
        </p:nvSpPr>
        <p:spPr>
          <a:xfrm>
            <a:off x="5283250" y="4880700"/>
            <a:ext cx="50595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u="sng">
                <a:solidFill>
                  <a:schemeClr val="hlink"/>
                </a:solidFill>
                <a:hlinkClick r:id="rId7"/>
              </a:rPr>
              <a:t>https://iknowvations.in/es/arduino/ultrasonic-sensor-hc-sr04-arduino/</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idx="4294967295" type="title"/>
          </p:nvPr>
        </p:nvSpPr>
        <p:spPr>
          <a:xfrm>
            <a:off x="0" y="163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ULTRASOINU SENTSOREA</a:t>
            </a:r>
            <a:endParaRPr>
              <a:solidFill>
                <a:srgbClr val="FF9900"/>
              </a:solidFill>
            </a:endParaRPr>
          </a:p>
        </p:txBody>
      </p:sp>
      <p:pic>
        <p:nvPicPr>
          <p:cNvPr id="287" name="Google Shape;287;p45"/>
          <p:cNvPicPr preferRelativeResize="0"/>
          <p:nvPr/>
        </p:nvPicPr>
        <p:blipFill>
          <a:blip r:embed="rId3">
            <a:alphaModFix/>
          </a:blip>
          <a:stretch>
            <a:fillRect/>
          </a:stretch>
        </p:blipFill>
        <p:spPr>
          <a:xfrm>
            <a:off x="482700" y="803275"/>
            <a:ext cx="8178600" cy="4221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0" y="140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4.A TESTA: ULTRASOINUA: DISTANTZIA NEURTU.</a:t>
            </a:r>
            <a:endParaRPr>
              <a:solidFill>
                <a:srgbClr val="FF9900"/>
              </a:solidFill>
            </a:endParaRPr>
          </a:p>
        </p:txBody>
      </p:sp>
      <p:sp>
        <p:nvSpPr>
          <p:cNvPr id="293" name="Google Shape;293;p46"/>
          <p:cNvSpPr txBox="1"/>
          <p:nvPr>
            <p:ph idx="1" type="body"/>
          </p:nvPr>
        </p:nvSpPr>
        <p:spPr>
          <a:xfrm>
            <a:off x="0" y="730375"/>
            <a:ext cx="8724900" cy="107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Zer egiten du:</a:t>
            </a:r>
            <a:r>
              <a:rPr lang="eu" sz="1900">
                <a:latin typeface="Droid Sans"/>
                <a:ea typeface="Droid Sans"/>
                <a:cs typeface="Droid Sans"/>
                <a:sym typeface="Droid Sans"/>
              </a:rPr>
              <a:t> Sentsorearen parean jartzen den oztopo edo objektua zenbat zentimetrotara dagoen neurtzen du eta serie konexiotik datua pantailara bidali egiten du.</a:t>
            </a:r>
            <a:endParaRPr sz="1900">
              <a:latin typeface="Droid Sans"/>
              <a:ea typeface="Droid Sans"/>
              <a:cs typeface="Droid Sans"/>
              <a:sym typeface="Droid Sans"/>
            </a:endParaRPr>
          </a:p>
        </p:txBody>
      </p:sp>
      <p:sp>
        <p:nvSpPr>
          <p:cNvPr id="294" name="Google Shape;294;p46">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295" name="Google Shape;295;p46"/>
          <p:cNvSpPr txBox="1"/>
          <p:nvPr>
            <p:ph idx="1" type="body"/>
          </p:nvPr>
        </p:nvSpPr>
        <p:spPr>
          <a:xfrm>
            <a:off x="4350" y="1708488"/>
            <a:ext cx="22404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Programa: </a:t>
            </a:r>
            <a:endParaRPr sz="1600">
              <a:latin typeface="Droid Sans"/>
              <a:ea typeface="Droid Sans"/>
              <a:cs typeface="Droid Sans"/>
              <a:sym typeface="Droid Sans"/>
            </a:endParaRPr>
          </a:p>
        </p:txBody>
      </p:sp>
      <p:pic>
        <p:nvPicPr>
          <p:cNvPr id="296" name="Google Shape;296;p46" title="Distantzia neurtzeko testa.png"/>
          <p:cNvPicPr preferRelativeResize="0"/>
          <p:nvPr/>
        </p:nvPicPr>
        <p:blipFill>
          <a:blip r:embed="rId4">
            <a:alphaModFix/>
          </a:blip>
          <a:stretch>
            <a:fillRect/>
          </a:stretch>
        </p:blipFill>
        <p:spPr>
          <a:xfrm>
            <a:off x="2244750" y="1864234"/>
            <a:ext cx="5331276" cy="32792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0" y="140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4</a:t>
            </a:r>
            <a:r>
              <a:rPr lang="eu">
                <a:solidFill>
                  <a:srgbClr val="FF9900"/>
                </a:solidFill>
              </a:rPr>
              <a:t>.A TESTA: ULTRASOINUA: DISTANTZIA NEURTU.</a:t>
            </a:r>
            <a:endParaRPr>
              <a:solidFill>
                <a:srgbClr val="FF9900"/>
              </a:solidFill>
            </a:endParaRPr>
          </a:p>
        </p:txBody>
      </p:sp>
      <p:sp>
        <p:nvSpPr>
          <p:cNvPr id="302" name="Google Shape;302;p47">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303" name="Google Shape;303;p47"/>
          <p:cNvSpPr txBox="1"/>
          <p:nvPr>
            <p:ph idx="1" type="body"/>
          </p:nvPr>
        </p:nvSpPr>
        <p:spPr>
          <a:xfrm>
            <a:off x="80800" y="1139725"/>
            <a:ext cx="27321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Emaitza:.............  </a:t>
            </a:r>
            <a:endParaRPr sz="1600">
              <a:latin typeface="Droid Sans"/>
              <a:ea typeface="Droid Sans"/>
              <a:cs typeface="Droid Sans"/>
              <a:sym typeface="Droid Sans"/>
            </a:endParaRPr>
          </a:p>
        </p:txBody>
      </p:sp>
      <p:pic>
        <p:nvPicPr>
          <p:cNvPr id="304" name="Google Shape;304;p47" title="ULTRASOINU TESTA.mp4">
            <a:hlinkClick r:id="rId4"/>
          </p:cNvPr>
          <p:cNvPicPr preferRelativeResize="0"/>
          <p:nvPr/>
        </p:nvPicPr>
        <p:blipFill>
          <a:blip r:embed="rId5">
            <a:alphaModFix/>
          </a:blip>
          <a:stretch>
            <a:fillRect/>
          </a:stretch>
        </p:blipFill>
        <p:spPr>
          <a:xfrm>
            <a:off x="1807575" y="1139725"/>
            <a:ext cx="7007198" cy="3941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0" y="140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4.B TESTA: ULTRASOINUA+SERBOA: DISTANTZIA NEURTU.</a:t>
            </a:r>
            <a:endParaRPr>
              <a:solidFill>
                <a:srgbClr val="FF9900"/>
              </a:solidFill>
            </a:endParaRPr>
          </a:p>
        </p:txBody>
      </p:sp>
      <p:sp>
        <p:nvSpPr>
          <p:cNvPr id="310" name="Google Shape;310;p48"/>
          <p:cNvSpPr txBox="1"/>
          <p:nvPr>
            <p:ph idx="1" type="body"/>
          </p:nvPr>
        </p:nvSpPr>
        <p:spPr>
          <a:xfrm>
            <a:off x="0" y="654175"/>
            <a:ext cx="3504000" cy="107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Zer egiten du:</a:t>
            </a:r>
            <a:r>
              <a:rPr lang="eu" sz="1900">
                <a:latin typeface="Droid Sans"/>
                <a:ea typeface="Droid Sans"/>
                <a:cs typeface="Droid Sans"/>
                <a:sym typeface="Droid Sans"/>
              </a:rPr>
              <a:t> Seboaren bidez, ultrasoinu sentsoreak aurrera, eskubira eta ezkerrera begiratuko du, eta posizio bakoitzean oztopoa non dagoen neurtuko du. Neurketen emaitzak serie atakatik pantailara bidaliko dira.</a:t>
            </a:r>
            <a:endParaRPr sz="1900">
              <a:latin typeface="Droid Sans"/>
              <a:ea typeface="Droid Sans"/>
              <a:cs typeface="Droid Sans"/>
              <a:sym typeface="Droid Sans"/>
            </a:endParaRPr>
          </a:p>
        </p:txBody>
      </p:sp>
      <p:sp>
        <p:nvSpPr>
          <p:cNvPr id="311" name="Google Shape;311;p48">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312" name="Google Shape;312;p48"/>
          <p:cNvSpPr txBox="1"/>
          <p:nvPr>
            <p:ph idx="1" type="body"/>
          </p:nvPr>
        </p:nvSpPr>
        <p:spPr>
          <a:xfrm>
            <a:off x="2771175" y="1087088"/>
            <a:ext cx="22404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Programa: </a:t>
            </a:r>
            <a:endParaRPr sz="1600">
              <a:latin typeface="Droid Sans"/>
              <a:ea typeface="Droid Sans"/>
              <a:cs typeface="Droid Sans"/>
              <a:sym typeface="Droid Sans"/>
            </a:endParaRPr>
          </a:p>
        </p:txBody>
      </p:sp>
      <p:pic>
        <p:nvPicPr>
          <p:cNvPr id="313" name="Google Shape;313;p48" title="ULTRASOINU-SERBO OZTOPOAK NEURTZEN.png"/>
          <p:cNvPicPr preferRelativeResize="0"/>
          <p:nvPr/>
        </p:nvPicPr>
        <p:blipFill>
          <a:blip r:embed="rId4">
            <a:alphaModFix/>
          </a:blip>
          <a:stretch>
            <a:fillRect/>
          </a:stretch>
        </p:blipFill>
        <p:spPr>
          <a:xfrm>
            <a:off x="4769223" y="654175"/>
            <a:ext cx="3145603" cy="4489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319" name="Google Shape;319;p49"/>
          <p:cNvSpPr txBox="1"/>
          <p:nvPr>
            <p:ph idx="1" type="body"/>
          </p:nvPr>
        </p:nvSpPr>
        <p:spPr>
          <a:xfrm>
            <a:off x="-71600" y="758725"/>
            <a:ext cx="26634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Emaitza:.............  </a:t>
            </a:r>
            <a:endParaRPr sz="1600">
              <a:latin typeface="Droid Sans"/>
              <a:ea typeface="Droid Sans"/>
              <a:cs typeface="Droid Sans"/>
              <a:sym typeface="Droid Sans"/>
            </a:endParaRPr>
          </a:p>
        </p:txBody>
      </p:sp>
      <p:sp>
        <p:nvSpPr>
          <p:cNvPr id="320" name="Google Shape;320;p49"/>
          <p:cNvSpPr txBox="1"/>
          <p:nvPr>
            <p:ph type="title"/>
          </p:nvPr>
        </p:nvSpPr>
        <p:spPr>
          <a:xfrm>
            <a:off x="0" y="140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4.B TESTA: ULTRASOINUA+SERBOA: DISTANTZIA NEURTU.</a:t>
            </a:r>
            <a:endParaRPr>
              <a:solidFill>
                <a:srgbClr val="FF9900"/>
              </a:solidFill>
            </a:endParaRPr>
          </a:p>
        </p:txBody>
      </p:sp>
      <p:pic>
        <p:nvPicPr>
          <p:cNvPr id="321" name="Google Shape;321;p49" title="ULTRASOINU ETA SERBOA.mp4">
            <a:hlinkClick r:id="rId4"/>
          </p:cNvPr>
          <p:cNvPicPr preferRelativeResize="0"/>
          <p:nvPr/>
        </p:nvPicPr>
        <p:blipFill>
          <a:blip r:embed="rId5">
            <a:alphaModFix/>
          </a:blip>
          <a:stretch>
            <a:fillRect/>
          </a:stretch>
        </p:blipFill>
        <p:spPr>
          <a:xfrm>
            <a:off x="844100" y="1135075"/>
            <a:ext cx="7033373" cy="395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0"/>
          <p:cNvPicPr preferRelativeResize="0"/>
          <p:nvPr/>
        </p:nvPicPr>
        <p:blipFill>
          <a:blip r:embed="rId3">
            <a:alphaModFix/>
          </a:blip>
          <a:stretch>
            <a:fillRect/>
          </a:stretch>
        </p:blipFill>
        <p:spPr>
          <a:xfrm>
            <a:off x="186425" y="3270933"/>
            <a:ext cx="2159768" cy="1606867"/>
          </a:xfrm>
          <a:prstGeom prst="rect">
            <a:avLst/>
          </a:prstGeom>
          <a:noFill/>
          <a:ln>
            <a:noFill/>
          </a:ln>
        </p:spPr>
      </p:pic>
      <p:pic>
        <p:nvPicPr>
          <p:cNvPr id="327" name="Google Shape;327;p50"/>
          <p:cNvPicPr preferRelativeResize="0"/>
          <p:nvPr/>
        </p:nvPicPr>
        <p:blipFill rotWithShape="1">
          <a:blip r:embed="rId4">
            <a:alphaModFix/>
          </a:blip>
          <a:srcRect b="0" l="15824" r="5755" t="45878"/>
          <a:stretch/>
        </p:blipFill>
        <p:spPr>
          <a:xfrm>
            <a:off x="60350" y="1145499"/>
            <a:ext cx="3554974" cy="1840025"/>
          </a:xfrm>
          <a:prstGeom prst="rect">
            <a:avLst/>
          </a:prstGeom>
          <a:noFill/>
          <a:ln>
            <a:noFill/>
          </a:ln>
        </p:spPr>
      </p:pic>
      <p:sp>
        <p:nvSpPr>
          <p:cNvPr id="328" name="Google Shape;328;p50"/>
          <p:cNvSpPr txBox="1"/>
          <p:nvPr>
            <p:ph idx="1" type="body"/>
          </p:nvPr>
        </p:nvSpPr>
        <p:spPr>
          <a:xfrm>
            <a:off x="0" y="577975"/>
            <a:ext cx="9144000" cy="48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KONEXIO PINAK.</a:t>
            </a:r>
            <a:endParaRPr sz="1900">
              <a:latin typeface="Droid Sans"/>
              <a:ea typeface="Droid Sans"/>
              <a:cs typeface="Droid Sans"/>
              <a:sym typeface="Droid Sans"/>
            </a:endParaRPr>
          </a:p>
        </p:txBody>
      </p:sp>
      <p:sp>
        <p:nvSpPr>
          <p:cNvPr id="329" name="Google Shape;329;p50">
            <a:hlinkClick action="ppaction://hlinksldjump" r:id="rId5"/>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330" name="Google Shape;330;p50"/>
          <p:cNvSpPr/>
          <p:nvPr/>
        </p:nvSpPr>
        <p:spPr>
          <a:xfrm>
            <a:off x="2041075" y="1461477"/>
            <a:ext cx="963846" cy="749682"/>
          </a:xfrm>
          <a:prstGeom prst="flowChartTermina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331" name="Google Shape;331;p50"/>
          <p:cNvCxnSpPr>
            <a:stCxn id="330" idx="2"/>
            <a:endCxn id="332" idx="0"/>
          </p:cNvCxnSpPr>
          <p:nvPr/>
        </p:nvCxnSpPr>
        <p:spPr>
          <a:xfrm flipH="1">
            <a:off x="846598" y="2211159"/>
            <a:ext cx="1676400" cy="1155300"/>
          </a:xfrm>
          <a:prstGeom prst="straightConnector1">
            <a:avLst/>
          </a:prstGeom>
          <a:noFill/>
          <a:ln cap="flat" cmpd="sng" w="76200">
            <a:solidFill>
              <a:srgbClr val="FF0000"/>
            </a:solidFill>
            <a:prstDash val="solid"/>
            <a:round/>
            <a:headEnd len="med" w="med" type="none"/>
            <a:tailEnd len="med" w="med" type="triangle"/>
          </a:ln>
        </p:spPr>
      </p:cxnSp>
      <p:graphicFrame>
        <p:nvGraphicFramePr>
          <p:cNvPr id="333" name="Google Shape;333;p50"/>
          <p:cNvGraphicFramePr/>
          <p:nvPr/>
        </p:nvGraphicFramePr>
        <p:xfrm>
          <a:off x="3847900" y="577965"/>
          <a:ext cx="3000000" cy="3000000"/>
        </p:xfrm>
        <a:graphic>
          <a:graphicData uri="http://schemas.openxmlformats.org/drawingml/2006/table">
            <a:tbl>
              <a:tblPr>
                <a:noFill/>
                <a:tableStyleId>{3C069FA5-FBCD-4BEC-937D-4D163977636F}</a:tableStyleId>
              </a:tblPr>
              <a:tblGrid>
                <a:gridCol w="1226950"/>
                <a:gridCol w="1778175"/>
                <a:gridCol w="1408600"/>
              </a:tblGrid>
              <a:tr h="361925">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ARDUINO PINA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SENTSORE  PINA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 SHIELD PINA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406975">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14</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OUT (eskubi)</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A0 </a:t>
                      </a:r>
                      <a:r>
                        <a:rPr lang="eu" sz="1500">
                          <a:solidFill>
                            <a:srgbClr val="FF9900"/>
                          </a:solidFill>
                          <a:latin typeface="Droid Sans"/>
                          <a:ea typeface="Droid Sans"/>
                          <a:cs typeface="Droid Sans"/>
                          <a:sym typeface="Droid Sans"/>
                        </a:rPr>
                        <a:t>(TXURIA)</a:t>
                      </a:r>
                      <a:endParaRPr sz="15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350575">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15</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OUT (erdiko)</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A1 </a:t>
                      </a:r>
                      <a:r>
                        <a:rPr lang="eu" sz="1500">
                          <a:solidFill>
                            <a:srgbClr val="FF9900"/>
                          </a:solidFill>
                          <a:latin typeface="Droid Sans"/>
                          <a:ea typeface="Droid Sans"/>
                          <a:cs typeface="Droid Sans"/>
                          <a:sym typeface="Droid Sans"/>
                        </a:rPr>
                        <a:t>(TXURIA)</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361425">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16</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OUT (ezker)</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A2 </a:t>
                      </a:r>
                      <a:r>
                        <a:rPr lang="eu" sz="1500">
                          <a:solidFill>
                            <a:srgbClr val="FF9900"/>
                          </a:solidFill>
                          <a:latin typeface="Droid Sans"/>
                          <a:ea typeface="Droid Sans"/>
                          <a:cs typeface="Droid Sans"/>
                          <a:sym typeface="Droid Sans"/>
                        </a:rPr>
                        <a:t>(TXURIA)</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304725">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GND</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GND </a:t>
                      </a:r>
                      <a:r>
                        <a:rPr lang="eu" sz="1500">
                          <a:solidFill>
                            <a:srgbClr val="FF9900"/>
                          </a:solidFill>
                          <a:latin typeface="Droid Sans"/>
                          <a:ea typeface="Droid Sans"/>
                          <a:cs typeface="Droid Sans"/>
                          <a:sym typeface="Droid Sans"/>
                        </a:rPr>
                        <a:t>(BELTZA)</a:t>
                      </a:r>
                      <a:endParaRPr sz="15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304725">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VCC</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u" sz="2000">
                          <a:solidFill>
                            <a:srgbClr val="FF9900"/>
                          </a:solidFill>
                          <a:latin typeface="Droid Sans"/>
                          <a:ea typeface="Droid Sans"/>
                          <a:cs typeface="Droid Sans"/>
                          <a:sym typeface="Droid Sans"/>
                        </a:rPr>
                        <a:t>+5 </a:t>
                      </a:r>
                      <a:r>
                        <a:rPr lang="eu" sz="1500">
                          <a:solidFill>
                            <a:srgbClr val="FF9900"/>
                          </a:solidFill>
                          <a:latin typeface="Droid Sans"/>
                          <a:ea typeface="Droid Sans"/>
                          <a:cs typeface="Droid Sans"/>
                          <a:sym typeface="Droid Sans"/>
                        </a:rPr>
                        <a:t>(GORRIA)</a:t>
                      </a:r>
                      <a:endParaRPr sz="2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bl>
          </a:graphicData>
        </a:graphic>
      </p:graphicFrame>
      <p:sp>
        <p:nvSpPr>
          <p:cNvPr id="334" name="Google Shape;334;p50"/>
          <p:cNvSpPr txBox="1"/>
          <p:nvPr>
            <p:ph idx="1" type="body"/>
          </p:nvPr>
        </p:nvSpPr>
        <p:spPr>
          <a:xfrm>
            <a:off x="5368575" y="3038925"/>
            <a:ext cx="3706800" cy="2070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Droid Sans"/>
              <a:buChar char="●"/>
            </a:pPr>
            <a:r>
              <a:rPr b="1" lang="eu" sz="1700">
                <a:solidFill>
                  <a:srgbClr val="FFFFFF"/>
                </a:solidFill>
                <a:latin typeface="Droid Sans"/>
                <a:ea typeface="Droid Sans"/>
                <a:cs typeface="Droid Sans"/>
                <a:sym typeface="Droid Sans"/>
              </a:rPr>
              <a:t>ARDUINO PIN zenbakia programatzerako orduan erabiliko da. </a:t>
            </a:r>
            <a:endParaRPr sz="1700">
              <a:solidFill>
                <a:schemeClr val="lt2"/>
              </a:solidFill>
              <a:latin typeface="Droid Sans"/>
              <a:ea typeface="Droid Sans"/>
              <a:cs typeface="Droid Sans"/>
              <a:sym typeface="Droid Sans"/>
            </a:endParaRPr>
          </a:p>
          <a:p>
            <a:pPr indent="-336550" lvl="0" marL="457200" rtl="0" algn="l">
              <a:spcBef>
                <a:spcPts val="0"/>
              </a:spcBef>
              <a:spcAft>
                <a:spcPts val="0"/>
              </a:spcAft>
              <a:buSzPts val="1700"/>
              <a:buFont typeface="Droid Sans"/>
              <a:buChar char="●"/>
            </a:pPr>
            <a:r>
              <a:rPr b="1" lang="eu" sz="1700">
                <a:solidFill>
                  <a:srgbClr val="FFFFFF"/>
                </a:solidFill>
                <a:latin typeface="Droid Sans"/>
                <a:ea typeface="Droid Sans"/>
                <a:cs typeface="Droid Sans"/>
                <a:sym typeface="Droid Sans"/>
              </a:rPr>
              <a:t>SENTSORE PINA ETA SHIELD PINA KABLEAREN BIDEZ FISIKOKI EGIN BEHARREKO KONEXIOAK DIRA.</a:t>
            </a:r>
            <a:endParaRPr sz="1700">
              <a:latin typeface="Droid Sans"/>
              <a:ea typeface="Droid Sans"/>
              <a:cs typeface="Droid Sans"/>
              <a:sym typeface="Droid Sans"/>
            </a:endParaRPr>
          </a:p>
        </p:txBody>
      </p:sp>
      <p:sp>
        <p:nvSpPr>
          <p:cNvPr id="335" name="Google Shape;335;p50"/>
          <p:cNvSpPr txBox="1"/>
          <p:nvPr>
            <p:ph type="title"/>
          </p:nvPr>
        </p:nvSpPr>
        <p:spPr>
          <a:xfrm>
            <a:off x="60350" y="42225"/>
            <a:ext cx="9077700" cy="7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5. TESTA: INFRAGORRI SENTSOREA</a:t>
            </a:r>
            <a:endParaRPr>
              <a:solidFill>
                <a:srgbClr val="FF9900"/>
              </a:solidFill>
            </a:endParaRPr>
          </a:p>
        </p:txBody>
      </p:sp>
      <p:sp>
        <p:nvSpPr>
          <p:cNvPr id="332" name="Google Shape;332;p50"/>
          <p:cNvSpPr/>
          <p:nvPr/>
        </p:nvSpPr>
        <p:spPr>
          <a:xfrm>
            <a:off x="364675" y="3366475"/>
            <a:ext cx="963846" cy="1384668"/>
          </a:xfrm>
          <a:prstGeom prst="flowChartTerminator">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336" name="Google Shape;336;p50"/>
          <p:cNvPicPr preferRelativeResize="0"/>
          <p:nvPr/>
        </p:nvPicPr>
        <p:blipFill rotWithShape="1">
          <a:blip r:embed="rId6">
            <a:alphaModFix/>
          </a:blip>
          <a:srcRect b="21958" l="0" r="0" t="20755"/>
          <a:stretch/>
        </p:blipFill>
        <p:spPr>
          <a:xfrm>
            <a:off x="2483350" y="3271650"/>
            <a:ext cx="2748063" cy="15743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60350" y="42225"/>
            <a:ext cx="9077700" cy="7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5. TESTA: </a:t>
            </a:r>
            <a:r>
              <a:rPr lang="eu">
                <a:solidFill>
                  <a:srgbClr val="FF9900"/>
                </a:solidFill>
              </a:rPr>
              <a:t>INFRAGORRI SENTSOREA</a:t>
            </a:r>
            <a:endParaRPr>
              <a:solidFill>
                <a:srgbClr val="FF9900"/>
              </a:solidFill>
            </a:endParaRPr>
          </a:p>
        </p:txBody>
      </p:sp>
      <p:sp>
        <p:nvSpPr>
          <p:cNvPr id="342" name="Google Shape;342;p51"/>
          <p:cNvSpPr txBox="1"/>
          <p:nvPr/>
        </p:nvSpPr>
        <p:spPr>
          <a:xfrm>
            <a:off x="60350" y="754425"/>
            <a:ext cx="6342600" cy="2113500"/>
          </a:xfrm>
          <a:prstGeom prst="rect">
            <a:avLst/>
          </a:prstGeom>
          <a:noFill/>
          <a:ln>
            <a:noFill/>
          </a:ln>
        </p:spPr>
        <p:txBody>
          <a:bodyPr anchorCtr="0" anchor="t" bIns="18000" lIns="90000" spcFirstLastPara="1" rIns="91425" wrap="square" tIns="18000">
            <a:noAutofit/>
          </a:bodyPr>
          <a:lstStyle/>
          <a:p>
            <a:pPr indent="0" lvl="0" marL="0" rtl="0" algn="l">
              <a:spcBef>
                <a:spcPts val="0"/>
              </a:spcBef>
              <a:spcAft>
                <a:spcPts val="0"/>
              </a:spcAft>
              <a:buNone/>
            </a:pPr>
            <a:r>
              <a:rPr b="1" lang="eu" sz="1800">
                <a:solidFill>
                  <a:srgbClr val="FFFFFF"/>
                </a:solidFill>
                <a:latin typeface="Droid Sans"/>
                <a:ea typeface="Droid Sans"/>
                <a:cs typeface="Droid Sans"/>
                <a:sym typeface="Droid Sans"/>
              </a:rPr>
              <a:t>FUNTZIONAMENDUA:</a:t>
            </a:r>
            <a:endParaRPr b="1" sz="1200">
              <a:solidFill>
                <a:srgbClr val="FFFFFF"/>
              </a:solidFill>
              <a:latin typeface="Droid Sans"/>
              <a:ea typeface="Droid Sans"/>
              <a:cs typeface="Droid Sans"/>
              <a:sym typeface="Droid Sans"/>
            </a:endParaRPr>
          </a:p>
          <a:p>
            <a:pPr indent="0" lvl="0" marL="0" rtl="0" algn="l">
              <a:spcBef>
                <a:spcPts val="0"/>
              </a:spcBef>
              <a:spcAft>
                <a:spcPts val="0"/>
              </a:spcAft>
              <a:buNone/>
            </a:pPr>
            <a:r>
              <a:rPr lang="eu">
                <a:solidFill>
                  <a:srgbClr val="FFFFFF"/>
                </a:solidFill>
                <a:latin typeface="Droid Sans"/>
                <a:ea typeface="Droid Sans"/>
                <a:cs typeface="Droid Sans"/>
                <a:sym typeface="Droid Sans"/>
              </a:rPr>
              <a:t>Sentsore infragorriak LED infragorri eta fototransistore batez osatutako osagai elektronikoa da. LED infragorria eta fototransistorea bat bestearen ondoan jartzen dira, lehenak izpi infragorria bat igortzen du eta bigarrenak jaso egin dezake edo ez; Izpiek azalera txuri batean isladatuko dira eta beltz batean ez. Horren arabera, sentsoreak 1 edo 0 seinalea emango du, hurrenez hurren.</a:t>
            </a:r>
            <a:endParaRPr>
              <a:solidFill>
                <a:srgbClr val="FFFFFF"/>
              </a:solidFill>
              <a:latin typeface="Droid Sans"/>
              <a:ea typeface="Droid Sans"/>
              <a:cs typeface="Droid Sans"/>
              <a:sym typeface="Droid Sans"/>
            </a:endParaRPr>
          </a:p>
          <a:p>
            <a:pPr indent="0" lvl="0" marL="0" rtl="0" algn="l">
              <a:spcBef>
                <a:spcPts val="0"/>
              </a:spcBef>
              <a:spcAft>
                <a:spcPts val="0"/>
              </a:spcAft>
              <a:buNone/>
            </a:pPr>
            <a:r>
              <a:rPr lang="eu">
                <a:solidFill>
                  <a:srgbClr val="FFFFFF"/>
                </a:solidFill>
                <a:latin typeface="Droid Sans"/>
                <a:ea typeface="Droid Sans"/>
                <a:cs typeface="Droid Sans"/>
                <a:sym typeface="Droid Sans"/>
              </a:rPr>
              <a:t>(Gizakiak ezin ditu izpi infragorriak ikusi ikusgarria den espektrotik kanpo daudelako)</a:t>
            </a:r>
            <a:endParaRPr sz="1000">
              <a:solidFill>
                <a:srgbClr val="FFFFFF"/>
              </a:solidFill>
              <a:latin typeface="Droid Sans"/>
              <a:ea typeface="Droid Sans"/>
              <a:cs typeface="Droid Sans"/>
              <a:sym typeface="Droid Sans"/>
            </a:endParaRPr>
          </a:p>
        </p:txBody>
      </p:sp>
      <p:pic>
        <p:nvPicPr>
          <p:cNvPr id="343" name="Google Shape;343;p51"/>
          <p:cNvPicPr preferRelativeResize="0"/>
          <p:nvPr/>
        </p:nvPicPr>
        <p:blipFill>
          <a:blip r:embed="rId3">
            <a:alphaModFix/>
          </a:blip>
          <a:stretch>
            <a:fillRect/>
          </a:stretch>
        </p:blipFill>
        <p:spPr>
          <a:xfrm>
            <a:off x="6417734" y="1148402"/>
            <a:ext cx="2440628" cy="3411525"/>
          </a:xfrm>
          <a:prstGeom prst="rect">
            <a:avLst/>
          </a:prstGeom>
          <a:noFill/>
          <a:ln>
            <a:noFill/>
          </a:ln>
        </p:spPr>
      </p:pic>
      <p:sp>
        <p:nvSpPr>
          <p:cNvPr id="344" name="Google Shape;344;p51"/>
          <p:cNvSpPr txBox="1"/>
          <p:nvPr/>
        </p:nvSpPr>
        <p:spPr>
          <a:xfrm>
            <a:off x="6138050" y="4559925"/>
            <a:ext cx="30000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u="sng">
                <a:solidFill>
                  <a:schemeClr val="hlink"/>
                </a:solidFill>
                <a:hlinkClick r:id="rId4"/>
              </a:rPr>
              <a:t>http://diwo.bq.com/eu/zuria-ala-beltza-sentsore-infragorria/</a:t>
            </a:r>
            <a:endParaRPr sz="1000"/>
          </a:p>
        </p:txBody>
      </p:sp>
      <p:pic>
        <p:nvPicPr>
          <p:cNvPr id="345" name="Google Shape;345;p51"/>
          <p:cNvPicPr preferRelativeResize="0"/>
          <p:nvPr/>
        </p:nvPicPr>
        <p:blipFill>
          <a:blip r:embed="rId5">
            <a:alphaModFix/>
          </a:blip>
          <a:stretch>
            <a:fillRect/>
          </a:stretch>
        </p:blipFill>
        <p:spPr>
          <a:xfrm>
            <a:off x="1764350" y="2648875"/>
            <a:ext cx="4047450" cy="2371549"/>
          </a:xfrm>
          <a:prstGeom prst="rect">
            <a:avLst/>
          </a:prstGeom>
          <a:noFill/>
          <a:ln>
            <a:noFill/>
          </a:ln>
        </p:spPr>
      </p:pic>
      <p:sp>
        <p:nvSpPr>
          <p:cNvPr id="346" name="Google Shape;346;p51"/>
          <p:cNvSpPr txBox="1"/>
          <p:nvPr/>
        </p:nvSpPr>
        <p:spPr>
          <a:xfrm>
            <a:off x="60350" y="4435125"/>
            <a:ext cx="17040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u="sng">
                <a:solidFill>
                  <a:schemeClr val="hlink"/>
                </a:solidFill>
                <a:hlinkClick r:id="rId6"/>
              </a:rPr>
              <a:t>https://www.prometec.net/sensor-infrarrojo-siguelineas/</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0" y="140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5. TESTA: INFRAGORRIAK: TXURIA=1; BELTZA=0.</a:t>
            </a:r>
            <a:endParaRPr>
              <a:solidFill>
                <a:srgbClr val="FF9900"/>
              </a:solidFill>
            </a:endParaRPr>
          </a:p>
        </p:txBody>
      </p:sp>
      <p:sp>
        <p:nvSpPr>
          <p:cNvPr id="352" name="Google Shape;352;p52"/>
          <p:cNvSpPr txBox="1"/>
          <p:nvPr>
            <p:ph idx="1" type="body"/>
          </p:nvPr>
        </p:nvSpPr>
        <p:spPr>
          <a:xfrm>
            <a:off x="0" y="730375"/>
            <a:ext cx="2800800" cy="287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Zer egiten du:</a:t>
            </a:r>
            <a:r>
              <a:rPr lang="eu" sz="1900">
                <a:latin typeface="Droid Sans"/>
                <a:ea typeface="Droid Sans"/>
                <a:cs typeface="Droid Sans"/>
                <a:sym typeface="Droid Sans"/>
              </a:rPr>
              <a:t> </a:t>
            </a:r>
            <a:r>
              <a:rPr lang="eu" sz="1900">
                <a:latin typeface="Droid Sans"/>
                <a:ea typeface="Droid Sans"/>
                <a:cs typeface="Droid Sans"/>
                <a:sym typeface="Droid Sans"/>
              </a:rPr>
              <a:t>IR sentsoreen egoera irakurri eta monitorizatu. </a:t>
            </a:r>
            <a:endParaRPr sz="1900">
              <a:latin typeface="Droid Sans"/>
              <a:ea typeface="Droid Sans"/>
              <a:cs typeface="Droid Sans"/>
              <a:sym typeface="Droid Sans"/>
            </a:endParaRPr>
          </a:p>
          <a:p>
            <a:pPr indent="0" lvl="0" marL="457200" rtl="0" algn="l">
              <a:spcBef>
                <a:spcPts val="1600"/>
              </a:spcBef>
              <a:spcAft>
                <a:spcPts val="1600"/>
              </a:spcAft>
              <a:buNone/>
            </a:pPr>
            <a:r>
              <a:rPr lang="eu" sz="1900">
                <a:latin typeface="Droid Sans"/>
                <a:ea typeface="Droid Sans"/>
                <a:cs typeface="Droid Sans"/>
                <a:sym typeface="Droid Sans"/>
              </a:rPr>
              <a:t>0=BELTZA; 1=TXURIA</a:t>
            </a:r>
            <a:endParaRPr sz="1900">
              <a:latin typeface="Droid Sans"/>
              <a:ea typeface="Droid Sans"/>
              <a:cs typeface="Droid Sans"/>
              <a:sym typeface="Droid Sans"/>
            </a:endParaRPr>
          </a:p>
        </p:txBody>
      </p:sp>
      <p:sp>
        <p:nvSpPr>
          <p:cNvPr id="353" name="Google Shape;353;p52">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354" name="Google Shape;354;p52"/>
          <p:cNvSpPr txBox="1"/>
          <p:nvPr>
            <p:ph idx="1" type="body"/>
          </p:nvPr>
        </p:nvSpPr>
        <p:spPr>
          <a:xfrm>
            <a:off x="4324625" y="894863"/>
            <a:ext cx="22404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Programa: </a:t>
            </a:r>
            <a:endParaRPr sz="1600">
              <a:latin typeface="Droid Sans"/>
              <a:ea typeface="Droid Sans"/>
              <a:cs typeface="Droid Sans"/>
              <a:sym typeface="Droid Sans"/>
            </a:endParaRPr>
          </a:p>
        </p:txBody>
      </p:sp>
      <p:pic>
        <p:nvPicPr>
          <p:cNvPr id="355" name="Google Shape;355;p52" title="INFRAGORRIEN EGOERA - TESTA.png"/>
          <p:cNvPicPr preferRelativeResize="0"/>
          <p:nvPr/>
        </p:nvPicPr>
        <p:blipFill>
          <a:blip r:embed="rId4">
            <a:alphaModFix/>
          </a:blip>
          <a:stretch>
            <a:fillRect/>
          </a:stretch>
        </p:blipFill>
        <p:spPr>
          <a:xfrm>
            <a:off x="2061750" y="1586350"/>
            <a:ext cx="6149801" cy="3300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0" y="140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5</a:t>
            </a:r>
            <a:r>
              <a:rPr lang="eu">
                <a:solidFill>
                  <a:srgbClr val="FF9900"/>
                </a:solidFill>
              </a:rPr>
              <a:t>. TESTA: INFRAGORRIAK: TXURIA=1; BELTZA=0.</a:t>
            </a:r>
            <a:endParaRPr>
              <a:solidFill>
                <a:srgbClr val="FF9900"/>
              </a:solidFill>
            </a:endParaRPr>
          </a:p>
        </p:txBody>
      </p:sp>
      <p:sp>
        <p:nvSpPr>
          <p:cNvPr id="361" name="Google Shape;361;p53">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362" name="Google Shape;362;p53"/>
          <p:cNvSpPr txBox="1"/>
          <p:nvPr>
            <p:ph idx="1" type="body"/>
          </p:nvPr>
        </p:nvSpPr>
        <p:spPr>
          <a:xfrm>
            <a:off x="-71600" y="758725"/>
            <a:ext cx="27321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Emaitza:.............  </a:t>
            </a:r>
            <a:endParaRPr sz="1600">
              <a:latin typeface="Droid Sans"/>
              <a:ea typeface="Droid Sans"/>
              <a:cs typeface="Droid Sans"/>
              <a:sym typeface="Droid Sans"/>
            </a:endParaRPr>
          </a:p>
        </p:txBody>
      </p:sp>
      <p:pic>
        <p:nvPicPr>
          <p:cNvPr id="363" name="Google Shape;363;p53" title="INFRAGORRIEN EGOERA konponduta.mp4">
            <a:hlinkClick r:id="rId4"/>
          </p:cNvPr>
          <p:cNvPicPr preferRelativeResize="0"/>
          <p:nvPr/>
        </p:nvPicPr>
        <p:blipFill>
          <a:blip r:embed="rId5">
            <a:alphaModFix/>
          </a:blip>
          <a:stretch>
            <a:fillRect/>
          </a:stretch>
        </p:blipFill>
        <p:spPr>
          <a:xfrm>
            <a:off x="1649200" y="712925"/>
            <a:ext cx="5822774" cy="436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7"/>
          <p:cNvPicPr preferRelativeResize="0"/>
          <p:nvPr/>
        </p:nvPicPr>
        <p:blipFill rotWithShape="1">
          <a:blip r:embed="rId3">
            <a:alphaModFix/>
          </a:blip>
          <a:srcRect b="5455" l="13068" r="14288" t="7670"/>
          <a:stretch/>
        </p:blipFill>
        <p:spPr>
          <a:xfrm>
            <a:off x="2067400" y="752050"/>
            <a:ext cx="4686900" cy="4203424"/>
          </a:xfrm>
          <a:prstGeom prst="rect">
            <a:avLst/>
          </a:prstGeom>
          <a:noFill/>
          <a:ln>
            <a:noFill/>
          </a:ln>
        </p:spPr>
      </p:pic>
      <p:sp>
        <p:nvSpPr>
          <p:cNvPr id="119" name="Google Shape;119;p27"/>
          <p:cNvSpPr txBox="1"/>
          <p:nvPr>
            <p:ph idx="4294967295" type="title"/>
          </p:nvPr>
        </p:nvSpPr>
        <p:spPr>
          <a:xfrm>
            <a:off x="0" y="1793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ARDUINO UNO + FUNDUMOTO</a:t>
            </a:r>
            <a:endParaRPr>
              <a:solidFill>
                <a:srgbClr val="FF99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0" y="140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6</a:t>
            </a:r>
            <a:r>
              <a:rPr lang="eu">
                <a:solidFill>
                  <a:srgbClr val="FF9900"/>
                </a:solidFill>
              </a:rPr>
              <a:t>. BLUETOOTH KOMUNIKAZIOA: ROBOTA GIDATZEN</a:t>
            </a:r>
            <a:endParaRPr>
              <a:solidFill>
                <a:srgbClr val="FF9900"/>
              </a:solidFill>
            </a:endParaRPr>
          </a:p>
        </p:txBody>
      </p:sp>
      <p:sp>
        <p:nvSpPr>
          <p:cNvPr id="369" name="Google Shape;369;p54"/>
          <p:cNvSpPr txBox="1"/>
          <p:nvPr>
            <p:ph idx="1" type="body"/>
          </p:nvPr>
        </p:nvSpPr>
        <p:spPr>
          <a:xfrm>
            <a:off x="0" y="730375"/>
            <a:ext cx="3553200" cy="215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Zer egiten du:</a:t>
            </a:r>
            <a:r>
              <a:rPr lang="eu" sz="1900">
                <a:latin typeface="Droid Sans"/>
                <a:ea typeface="Droid Sans"/>
                <a:cs typeface="Droid Sans"/>
                <a:sym typeface="Droid Sans"/>
              </a:rPr>
              <a:t> Android sistema eragiledun mugikor batean instalatutako aplikazio baten bitartez, robota gidatu. </a:t>
            </a:r>
            <a:endParaRPr sz="1900">
              <a:latin typeface="Droid Sans"/>
              <a:ea typeface="Droid Sans"/>
              <a:cs typeface="Droid Sans"/>
              <a:sym typeface="Droid Sans"/>
            </a:endParaRPr>
          </a:p>
        </p:txBody>
      </p:sp>
      <p:sp>
        <p:nvSpPr>
          <p:cNvPr id="370" name="Google Shape;370;p54">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type="title"/>
          </p:nvPr>
        </p:nvSpPr>
        <p:spPr>
          <a:xfrm>
            <a:off x="0" y="140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6. BLUETOOTH KOMUNIKAZIOA: ROBOTA GIDATZEN</a:t>
            </a:r>
            <a:endParaRPr>
              <a:solidFill>
                <a:srgbClr val="FF9900"/>
              </a:solidFill>
            </a:endParaRPr>
          </a:p>
        </p:txBody>
      </p:sp>
      <p:sp>
        <p:nvSpPr>
          <p:cNvPr id="376" name="Google Shape;376;p55">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pic>
        <p:nvPicPr>
          <p:cNvPr id="377" name="Google Shape;377;p55"/>
          <p:cNvPicPr preferRelativeResize="0"/>
          <p:nvPr/>
        </p:nvPicPr>
        <p:blipFill>
          <a:blip r:embed="rId4">
            <a:alphaModFix/>
          </a:blip>
          <a:stretch>
            <a:fillRect/>
          </a:stretch>
        </p:blipFill>
        <p:spPr>
          <a:xfrm>
            <a:off x="494525" y="1682250"/>
            <a:ext cx="2816225" cy="2816225"/>
          </a:xfrm>
          <a:prstGeom prst="rect">
            <a:avLst/>
          </a:prstGeom>
          <a:noFill/>
          <a:ln>
            <a:noFill/>
          </a:ln>
        </p:spPr>
      </p:pic>
      <p:sp>
        <p:nvSpPr>
          <p:cNvPr id="378" name="Google Shape;378;p55"/>
          <p:cNvSpPr txBox="1"/>
          <p:nvPr>
            <p:ph idx="1" type="body"/>
          </p:nvPr>
        </p:nvSpPr>
        <p:spPr>
          <a:xfrm>
            <a:off x="390725" y="894875"/>
            <a:ext cx="59511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Aplikazioa</a:t>
            </a:r>
            <a:r>
              <a:rPr b="1" lang="eu" sz="2000">
                <a:solidFill>
                  <a:srgbClr val="FFFFFF"/>
                </a:solidFill>
                <a:latin typeface="Droid Sans"/>
                <a:ea typeface="Droid Sans"/>
                <a:cs typeface="Droid Sans"/>
                <a:sym typeface="Droid Sans"/>
              </a:rPr>
              <a:t>: </a:t>
            </a:r>
            <a:endParaRPr sz="1600">
              <a:latin typeface="Droid Sans"/>
              <a:ea typeface="Droid Sans"/>
              <a:cs typeface="Droid Sans"/>
              <a:sym typeface="Droid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0" y="216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0.- KONTROL PLAKA - ARDUINO UNO</a:t>
            </a:r>
            <a:endParaRPr>
              <a:solidFill>
                <a:srgbClr val="FF9900"/>
              </a:solidFill>
            </a:endParaRPr>
          </a:p>
        </p:txBody>
      </p:sp>
      <p:sp>
        <p:nvSpPr>
          <p:cNvPr id="125" name="Google Shape;125;p28"/>
          <p:cNvSpPr txBox="1"/>
          <p:nvPr/>
        </p:nvSpPr>
        <p:spPr>
          <a:xfrm>
            <a:off x="0" y="1017725"/>
            <a:ext cx="9077700" cy="80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u">
                <a:solidFill>
                  <a:srgbClr val="FFFFFF"/>
                </a:solidFill>
                <a:latin typeface="Droid Sans"/>
                <a:ea typeface="Droid Sans"/>
                <a:cs typeface="Droid Sans"/>
                <a:sym typeface="Droid Sans"/>
              </a:rPr>
              <a:t>Arduino Uno-a Atmega 328(datasheet) mikrokontrolagailuan oinarrituriko sarrera-irteera plaka programagarri bat da.  [...] Funtsean, mikroa kontrolatu, elikatu eta ordenagailura erraz konektatzeko beharrezko guztia dauka. </a:t>
            </a:r>
            <a:r>
              <a:rPr lang="eu" sz="1000" u="sng">
                <a:solidFill>
                  <a:schemeClr val="hlink"/>
                </a:solidFill>
                <a:latin typeface="Droid Sans"/>
                <a:ea typeface="Droid Sans"/>
                <a:cs typeface="Droid Sans"/>
                <a:sym typeface="Droid Sans"/>
                <a:hlinkClick r:id="rId3"/>
              </a:rPr>
              <a:t>(ARDUINOA IKASTETXEAN. Aitor Azpiroz)</a:t>
            </a:r>
            <a:endParaRPr sz="1000">
              <a:solidFill>
                <a:srgbClr val="FFFFFF"/>
              </a:solidFill>
              <a:latin typeface="Droid Sans"/>
              <a:ea typeface="Droid Sans"/>
              <a:cs typeface="Droid Sans"/>
              <a:sym typeface="Droid Sans"/>
            </a:endParaRPr>
          </a:p>
        </p:txBody>
      </p:sp>
      <p:pic>
        <p:nvPicPr>
          <p:cNvPr id="126" name="Google Shape;126;p28"/>
          <p:cNvPicPr preferRelativeResize="0"/>
          <p:nvPr/>
        </p:nvPicPr>
        <p:blipFill>
          <a:blip r:embed="rId4">
            <a:alphaModFix/>
          </a:blip>
          <a:stretch>
            <a:fillRect/>
          </a:stretch>
        </p:blipFill>
        <p:spPr>
          <a:xfrm>
            <a:off x="4932977" y="1929950"/>
            <a:ext cx="4047300" cy="2893725"/>
          </a:xfrm>
          <a:prstGeom prst="rect">
            <a:avLst/>
          </a:prstGeom>
          <a:noFill/>
          <a:ln>
            <a:noFill/>
          </a:ln>
        </p:spPr>
      </p:pic>
      <p:sp>
        <p:nvSpPr>
          <p:cNvPr id="127" name="Google Shape;127;p28"/>
          <p:cNvSpPr txBox="1"/>
          <p:nvPr/>
        </p:nvSpPr>
        <p:spPr>
          <a:xfrm>
            <a:off x="126275" y="1588475"/>
            <a:ext cx="4303800" cy="3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u">
                <a:solidFill>
                  <a:srgbClr val="FFFFFF"/>
                </a:solidFill>
                <a:latin typeface="Droid Sans"/>
                <a:ea typeface="Droid Sans"/>
                <a:cs typeface="Droid Sans"/>
                <a:sym typeface="Droid Sans"/>
              </a:rPr>
              <a:t>EZAUGARRIAK</a:t>
            </a:r>
            <a:endParaRPr b="1">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Mikrokontrolagailua ATmega328(</a:t>
            </a:r>
            <a:r>
              <a:rPr lang="eu" u="sng">
                <a:solidFill>
                  <a:schemeClr val="hlink"/>
                </a:solidFill>
                <a:latin typeface="Droid Sans"/>
                <a:ea typeface="Droid Sans"/>
                <a:cs typeface="Droid Sans"/>
                <a:sym typeface="Droid Sans"/>
                <a:hlinkClick r:id="rId5"/>
              </a:rPr>
              <a:t>datasheet</a:t>
            </a:r>
            <a:r>
              <a:rPr lang="eu">
                <a:solidFill>
                  <a:srgbClr val="FFFFFF"/>
                </a:solidFill>
                <a:latin typeface="Droid Sans"/>
                <a:ea typeface="Droid Sans"/>
                <a:cs typeface="Droid Sans"/>
                <a:sym typeface="Droid Sans"/>
              </a:rPr>
              <a:t>)</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Lan-tentsioa 5V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Elikadura-tentsioa 7-12 V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Elikadura-tentsioa (onargarriak) 6-20 V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I/O (sarrera-irteera) pin digitalak 14 </a:t>
            </a:r>
            <a:endParaRPr>
              <a:solidFill>
                <a:srgbClr val="FFFFFF"/>
              </a:solidFill>
              <a:latin typeface="Droid Sans"/>
              <a:ea typeface="Droid Sans"/>
              <a:cs typeface="Droid Sans"/>
              <a:sym typeface="Droid Sans"/>
            </a:endParaRPr>
          </a:p>
          <a:p>
            <a:pPr indent="0" lvl="0" marL="457200" rtl="0" algn="l">
              <a:spcBef>
                <a:spcPts val="0"/>
              </a:spcBef>
              <a:spcAft>
                <a:spcPts val="0"/>
              </a:spcAft>
              <a:buNone/>
            </a:pPr>
            <a:r>
              <a:rPr lang="eu">
                <a:solidFill>
                  <a:srgbClr val="FFFFFF"/>
                </a:solidFill>
                <a:latin typeface="Droid Sans"/>
                <a:ea typeface="Droid Sans"/>
                <a:cs typeface="Droid Sans"/>
                <a:sym typeface="Droid Sans"/>
              </a:rPr>
              <a:t>(horietariko 6k PWM irteera ematen dute)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Sarrera analogikoak 6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I/O (sarrera-irteera) korronteak 40 mA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3.3V-eko pinaren korrontea 50 mA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Flash memoria 32 kB </a:t>
            </a:r>
            <a:endParaRPr>
              <a:solidFill>
                <a:srgbClr val="FFFFFF"/>
              </a:solidFill>
              <a:latin typeface="Droid Sans"/>
              <a:ea typeface="Droid Sans"/>
              <a:cs typeface="Droid Sans"/>
              <a:sym typeface="Droid Sans"/>
            </a:endParaRPr>
          </a:p>
          <a:p>
            <a:pPr indent="0" lvl="0" marL="457200" rtl="0" algn="l">
              <a:spcBef>
                <a:spcPts val="0"/>
              </a:spcBef>
              <a:spcAft>
                <a:spcPts val="0"/>
              </a:spcAft>
              <a:buNone/>
            </a:pPr>
            <a:r>
              <a:rPr lang="eu">
                <a:solidFill>
                  <a:srgbClr val="FFFFFF"/>
                </a:solidFill>
                <a:latin typeface="Droid Sans"/>
                <a:ea typeface="Droid Sans"/>
                <a:cs typeface="Droid Sans"/>
                <a:sym typeface="Droid Sans"/>
              </a:rPr>
              <a:t>(horietatik 2 kB, bootloaderrak erabiliak)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SRAM 2 kB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EEPROM 1 kB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Erloju-maiztasuna 16 MHz </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Tamaina 68,6 [2,7] eta 53,3[2,1] </a:t>
            </a:r>
            <a:r>
              <a:rPr lang="eu" u="sng">
                <a:solidFill>
                  <a:schemeClr val="hlink"/>
                </a:solidFill>
                <a:latin typeface="Droid Sans"/>
                <a:ea typeface="Droid Sans"/>
                <a:cs typeface="Droid Sans"/>
                <a:sym typeface="Droid Sans"/>
                <a:hlinkClick r:id="rId6"/>
              </a:rPr>
              <a:t>(planoa)</a:t>
            </a:r>
            <a:endParaRPr>
              <a:solidFill>
                <a:srgbClr val="FFFFFF"/>
              </a:solidFill>
              <a:latin typeface="Droid Sans"/>
              <a:ea typeface="Droid Sans"/>
              <a:cs typeface="Droid Sans"/>
              <a:sym typeface="Droid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idx="4294967295" type="title"/>
          </p:nvPr>
        </p:nvSpPr>
        <p:spPr>
          <a:xfrm>
            <a:off x="0" y="2654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0. </a:t>
            </a:r>
            <a:r>
              <a:rPr lang="eu">
                <a:solidFill>
                  <a:srgbClr val="FF9900"/>
                </a:solidFill>
              </a:rPr>
              <a:t>MOTOR DRIVER - FUNDUMOTO</a:t>
            </a:r>
            <a:endParaRPr>
              <a:solidFill>
                <a:srgbClr val="FF9900"/>
              </a:solidFill>
            </a:endParaRPr>
          </a:p>
        </p:txBody>
      </p:sp>
      <p:sp>
        <p:nvSpPr>
          <p:cNvPr id="133" name="Google Shape;133;p29"/>
          <p:cNvSpPr txBox="1"/>
          <p:nvPr/>
        </p:nvSpPr>
        <p:spPr>
          <a:xfrm>
            <a:off x="33150" y="923725"/>
            <a:ext cx="9077700" cy="80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u">
                <a:solidFill>
                  <a:srgbClr val="FFFFFF"/>
                </a:solidFill>
                <a:latin typeface="Droid Sans"/>
                <a:ea typeface="Droid Sans"/>
                <a:cs typeface="Droid Sans"/>
                <a:sym typeface="Droid Sans"/>
              </a:rPr>
              <a:t>FunduMoto L298P Motor Driver Shield, L298P </a:t>
            </a:r>
            <a:r>
              <a:rPr b="1" i="1" lang="eu">
                <a:solidFill>
                  <a:srgbClr val="FFFFFF"/>
                </a:solidFill>
                <a:latin typeface="Droid Sans"/>
                <a:ea typeface="Droid Sans"/>
                <a:cs typeface="Droid Sans"/>
                <a:sym typeface="Droid Sans"/>
              </a:rPr>
              <a:t>driver</a:t>
            </a:r>
            <a:r>
              <a:rPr lang="eu">
                <a:solidFill>
                  <a:srgbClr val="FFFFFF"/>
                </a:solidFill>
                <a:latin typeface="Droid Sans"/>
                <a:ea typeface="Droid Sans"/>
                <a:cs typeface="Droid Sans"/>
                <a:sym typeface="Droid Sans"/>
              </a:rPr>
              <a:t>-txipean oinarritutako funtzio anitzeko </a:t>
            </a:r>
            <a:r>
              <a:rPr b="1" i="1" lang="eu">
                <a:solidFill>
                  <a:srgbClr val="FFFFFF"/>
                </a:solidFill>
                <a:latin typeface="Droid Sans"/>
                <a:ea typeface="Droid Sans"/>
                <a:cs typeface="Droid Sans"/>
                <a:sym typeface="Droid Sans"/>
              </a:rPr>
              <a:t>shield</a:t>
            </a:r>
            <a:r>
              <a:rPr lang="eu">
                <a:solidFill>
                  <a:srgbClr val="FFFFFF"/>
                </a:solidFill>
                <a:latin typeface="Droid Sans"/>
                <a:ea typeface="Droid Sans"/>
                <a:cs typeface="Droid Sans"/>
                <a:sym typeface="Droid Sans"/>
              </a:rPr>
              <a:t> da, eta Arduino UNO edo bestea Arduinora egokitzen da, I/O pin bateragarriekin. </a:t>
            </a:r>
            <a:r>
              <a:rPr lang="eu" sz="800">
                <a:solidFill>
                  <a:srgbClr val="FFFFFF"/>
                </a:solidFill>
                <a:latin typeface="Droid Sans"/>
                <a:ea typeface="Droid Sans"/>
                <a:cs typeface="Droid Sans"/>
                <a:sym typeface="Droid Sans"/>
              </a:rPr>
              <a:t>(</a:t>
            </a:r>
            <a:r>
              <a:rPr lang="eu" sz="800" u="sng">
                <a:solidFill>
                  <a:schemeClr val="hlink"/>
                </a:solidFill>
                <a:latin typeface="Droid Sans"/>
                <a:ea typeface="Droid Sans"/>
                <a:cs typeface="Droid Sans"/>
                <a:sym typeface="Droid Sans"/>
                <a:hlinkClick r:id="rId3"/>
              </a:rPr>
              <a:t>https://protosupplies.com/product/l298p-motor-driver-shield/</a:t>
            </a:r>
            <a:r>
              <a:rPr lang="eu" sz="800">
                <a:solidFill>
                  <a:srgbClr val="FFFFFF"/>
                </a:solidFill>
                <a:latin typeface="Droid Sans"/>
                <a:ea typeface="Droid Sans"/>
                <a:cs typeface="Droid Sans"/>
                <a:sym typeface="Droid Sans"/>
              </a:rPr>
              <a:t>)</a:t>
            </a:r>
            <a:endParaRPr sz="800">
              <a:solidFill>
                <a:srgbClr val="FFFFFF"/>
              </a:solidFill>
              <a:latin typeface="Droid Sans"/>
              <a:ea typeface="Droid Sans"/>
              <a:cs typeface="Droid Sans"/>
              <a:sym typeface="Droid Sans"/>
            </a:endParaRPr>
          </a:p>
        </p:txBody>
      </p:sp>
      <p:sp>
        <p:nvSpPr>
          <p:cNvPr id="134" name="Google Shape;134;p29"/>
          <p:cNvSpPr txBox="1"/>
          <p:nvPr/>
        </p:nvSpPr>
        <p:spPr>
          <a:xfrm>
            <a:off x="33150" y="1628750"/>
            <a:ext cx="4667100" cy="38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u">
                <a:solidFill>
                  <a:srgbClr val="FFFFFF"/>
                </a:solidFill>
                <a:latin typeface="Droid Sans"/>
                <a:ea typeface="Droid Sans"/>
                <a:cs typeface="Droid Sans"/>
                <a:sym typeface="Droid Sans"/>
              </a:rPr>
              <a:t>EZAUGARRIAK</a:t>
            </a:r>
            <a:endParaRPr b="1">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4.8-24 Vtako 2 DC motor gidatu, 2 A-raino, nominalak (2.5 A gehienez).</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Schottky diodoak, motorraren kontrako EMFtaz  integratuak babesteko.</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Erregulatutako 5 V Servo-motor bat konektatzeko.</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Burrunbagailua  txertatua.</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Urruneko berrabiarazteko etengailua.</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Bluetooth konektorea (x2).</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Ultrasoinu sentsorentzat konektorea</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LED RGB konektorea</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6 pin analogiko/digital, 5 V eta GND  konektoreekin, sentsorearen akoplamendua errazteko.</a:t>
            </a:r>
            <a:endParaRPr>
              <a:solidFill>
                <a:srgbClr val="FFFFFF"/>
              </a:solidFill>
              <a:latin typeface="Droid Sans"/>
              <a:ea typeface="Droid Sans"/>
              <a:cs typeface="Droid Sans"/>
              <a:sym typeface="Droid Sans"/>
            </a:endParaRPr>
          </a:p>
          <a:p>
            <a:pPr indent="-317500" lvl="0" marL="457200" rtl="0" algn="l">
              <a:spcBef>
                <a:spcPts val="0"/>
              </a:spcBef>
              <a:spcAft>
                <a:spcPts val="0"/>
              </a:spcAft>
              <a:buClr>
                <a:srgbClr val="FFFFFF"/>
              </a:buClr>
              <a:buSzPts val="1400"/>
              <a:buFont typeface="Droid Sans"/>
              <a:buChar char="●"/>
            </a:pPr>
            <a:r>
              <a:rPr lang="eu">
                <a:solidFill>
                  <a:srgbClr val="FFFFFF"/>
                </a:solidFill>
                <a:latin typeface="Droid Sans"/>
                <a:ea typeface="Droid Sans"/>
                <a:cs typeface="Droid Sans"/>
                <a:sym typeface="Droid Sans"/>
              </a:rPr>
              <a:t>Gainean beste txartel bat jartzeko aukera.</a:t>
            </a:r>
            <a:endParaRPr>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a:solidFill>
                <a:srgbClr val="FFFFFF"/>
              </a:solidFill>
              <a:latin typeface="Droid Sans"/>
              <a:ea typeface="Droid Sans"/>
              <a:cs typeface="Droid Sans"/>
              <a:sym typeface="Droid Sans"/>
            </a:endParaRPr>
          </a:p>
        </p:txBody>
      </p:sp>
      <p:pic>
        <p:nvPicPr>
          <p:cNvPr id="135" name="Google Shape;135;p29"/>
          <p:cNvPicPr preferRelativeResize="0"/>
          <p:nvPr/>
        </p:nvPicPr>
        <p:blipFill rotWithShape="1">
          <a:blip r:embed="rId4">
            <a:alphaModFix/>
          </a:blip>
          <a:srcRect b="13938" l="13501" r="16904" t="10964"/>
          <a:stretch/>
        </p:blipFill>
        <p:spPr>
          <a:xfrm>
            <a:off x="4827150" y="1812663"/>
            <a:ext cx="3888576" cy="3147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0"/>
          <p:cNvPicPr preferRelativeResize="0"/>
          <p:nvPr/>
        </p:nvPicPr>
        <p:blipFill>
          <a:blip r:embed="rId3">
            <a:alphaModFix/>
          </a:blip>
          <a:stretch>
            <a:fillRect/>
          </a:stretch>
        </p:blipFill>
        <p:spPr>
          <a:xfrm>
            <a:off x="4136500" y="807106"/>
            <a:ext cx="4959650" cy="3719743"/>
          </a:xfrm>
          <a:prstGeom prst="rect">
            <a:avLst/>
          </a:prstGeom>
          <a:noFill/>
          <a:ln>
            <a:noFill/>
          </a:ln>
        </p:spPr>
      </p:pic>
      <p:sp>
        <p:nvSpPr>
          <p:cNvPr id="141" name="Google Shape;141;p30"/>
          <p:cNvSpPr txBox="1"/>
          <p:nvPr>
            <p:ph idx="4294967295" type="title"/>
          </p:nvPr>
        </p:nvSpPr>
        <p:spPr>
          <a:xfrm rot="-5400000">
            <a:off x="-2271450" y="2285375"/>
            <a:ext cx="511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0. </a:t>
            </a:r>
            <a:r>
              <a:rPr lang="eu">
                <a:solidFill>
                  <a:srgbClr val="FF9900"/>
                </a:solidFill>
              </a:rPr>
              <a:t>MOTOR DRIVER - FUNDUMOTO</a:t>
            </a:r>
            <a:endParaRPr>
              <a:solidFill>
                <a:srgbClr val="FF9900"/>
              </a:solidFill>
            </a:endParaRPr>
          </a:p>
        </p:txBody>
      </p:sp>
      <p:sp>
        <p:nvSpPr>
          <p:cNvPr id="142" name="Google Shape;142;p30"/>
          <p:cNvSpPr txBox="1"/>
          <p:nvPr>
            <p:ph idx="4294967295" type="title"/>
          </p:nvPr>
        </p:nvSpPr>
        <p:spPr>
          <a:xfrm rot="-5400000">
            <a:off x="-10650" y="2503900"/>
            <a:ext cx="173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PINAK</a:t>
            </a:r>
            <a:endParaRPr>
              <a:solidFill>
                <a:srgbClr val="FF9900"/>
              </a:solidFill>
            </a:endParaRPr>
          </a:p>
        </p:txBody>
      </p:sp>
      <p:graphicFrame>
        <p:nvGraphicFramePr>
          <p:cNvPr id="143" name="Google Shape;143;p30"/>
          <p:cNvGraphicFramePr/>
          <p:nvPr/>
        </p:nvGraphicFramePr>
        <p:xfrm>
          <a:off x="1260900" y="111865"/>
          <a:ext cx="3000000" cy="3000000"/>
        </p:xfrm>
        <a:graphic>
          <a:graphicData uri="http://schemas.openxmlformats.org/drawingml/2006/table">
            <a:tbl>
              <a:tblPr>
                <a:noFill/>
                <a:tableStyleId>{3C069FA5-FBCD-4BEC-937D-4D163977636F}</a:tableStyleId>
              </a:tblPr>
              <a:tblGrid>
                <a:gridCol w="622650"/>
                <a:gridCol w="2137450"/>
              </a:tblGrid>
              <a:tr h="396225">
                <a:tc>
                  <a:txBody>
                    <a:bodyPr/>
                    <a:lstStyle/>
                    <a:p>
                      <a:pPr indent="0" lvl="0" marL="0" rtl="0" algn="l">
                        <a:spcBef>
                          <a:spcPts val="0"/>
                        </a:spcBef>
                        <a:spcAft>
                          <a:spcPts val="0"/>
                        </a:spcAft>
                        <a:buNone/>
                      </a:pPr>
                      <a:r>
                        <a:rPr b="1" lang="eu">
                          <a:solidFill>
                            <a:srgbClr val="FF9900"/>
                          </a:solidFill>
                          <a:latin typeface="Oswald"/>
                          <a:ea typeface="Oswald"/>
                          <a:cs typeface="Oswald"/>
                          <a:sym typeface="Oswald"/>
                        </a:rPr>
                        <a:t>PIN</a:t>
                      </a:r>
                      <a:endParaRPr b="1">
                        <a:solidFill>
                          <a:srgbClr val="FF9900"/>
                        </a:solidFill>
                        <a:latin typeface="Oswald"/>
                        <a:ea typeface="Oswald"/>
                        <a:cs typeface="Oswald"/>
                        <a:sym typeface="Oswald"/>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b="1" lang="eu">
                          <a:solidFill>
                            <a:srgbClr val="FF9900"/>
                          </a:solidFill>
                          <a:latin typeface="Oswald"/>
                          <a:ea typeface="Oswald"/>
                          <a:cs typeface="Oswald"/>
                          <a:sym typeface="Oswald"/>
                        </a:rPr>
                        <a:t>ERABILPENA</a:t>
                      </a:r>
                      <a:endParaRPr b="1">
                        <a:solidFill>
                          <a:srgbClr val="FF9900"/>
                        </a:solidFill>
                        <a:latin typeface="Oswald"/>
                        <a:ea typeface="Oswald"/>
                        <a:cs typeface="Oswald"/>
                        <a:sym typeface="Oswald"/>
                      </a:endParaRPr>
                    </a:p>
                  </a:txBody>
                  <a:tcPr marT="91425" marB="91425" marR="91425" marL="91425">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305775">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D0</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BLUETOOTH (Rx)</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9450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D1</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BLUETOOTH (Tx)</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9450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D2</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NEOPIXEL ARGI ERAZTUNA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37975">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D3</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 LIBRE (RGB LED)</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6055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D4</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BUZZER - BURRUNBAGAILUA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30580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D5</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 LIBRE (RGB LED)</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49275">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D6</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 LIBRE (RGB LED)</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60575">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D7</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ULTRASOINUA - Tigger (T)</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4430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D8</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ULTRASOINUA - Echo (R)</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71875">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D9</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SERBOA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60575">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D10</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A MOTORRA - ABIADURA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8320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D11</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B MOTORRA - ABIADURA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7255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D12</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A MOTORRA - BIRA ZENTZUA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9450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D13</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B MOTORRA - BIRA ZENTZUA</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9450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A0-A1-A2</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INFRAGORRIAK</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r h="294500">
                <a:tc>
                  <a:txBody>
                    <a:bodyPr/>
                    <a:lstStyle/>
                    <a:p>
                      <a:pPr indent="0" lvl="0" marL="0" rtl="0" algn="ctr">
                        <a:spcBef>
                          <a:spcPts val="0"/>
                        </a:spcBef>
                        <a:spcAft>
                          <a:spcPts val="0"/>
                        </a:spcAft>
                        <a:buNone/>
                      </a:pPr>
                      <a:r>
                        <a:rPr lang="eu" sz="1000">
                          <a:solidFill>
                            <a:srgbClr val="FF9900"/>
                          </a:solidFill>
                          <a:latin typeface="Droid Sans"/>
                          <a:ea typeface="Droid Sans"/>
                          <a:cs typeface="Droid Sans"/>
                          <a:sym typeface="Droid Sans"/>
                        </a:rPr>
                        <a:t>A3-A4-A5</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rPr lang="eu" sz="1000">
                          <a:solidFill>
                            <a:srgbClr val="FF9900"/>
                          </a:solidFill>
                          <a:latin typeface="Droid Sans"/>
                          <a:ea typeface="Droid Sans"/>
                          <a:cs typeface="Droid Sans"/>
                          <a:sym typeface="Droid Sans"/>
                        </a:rPr>
                        <a:t>---- LIBRE (ANALOG IN)</a:t>
                      </a:r>
                      <a:endParaRPr sz="1000">
                        <a:solidFill>
                          <a:srgbClr val="FF9900"/>
                        </a:solidFill>
                        <a:latin typeface="Droid Sans"/>
                        <a:ea typeface="Droid Sans"/>
                        <a:cs typeface="Droid Sans"/>
                        <a:sym typeface="Droid Sans"/>
                      </a:endParaRPr>
                    </a:p>
                  </a:txBody>
                  <a:tcPr marT="90000" marB="18000" marR="18000" marL="18000">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0" y="216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1. TESTA: BURRUNBAGAILUA: SOINUA EGITEN</a:t>
            </a:r>
            <a:endParaRPr>
              <a:solidFill>
                <a:srgbClr val="FF9900"/>
              </a:solidFill>
            </a:endParaRPr>
          </a:p>
        </p:txBody>
      </p:sp>
      <p:sp>
        <p:nvSpPr>
          <p:cNvPr id="149" name="Google Shape;149;p31"/>
          <p:cNvSpPr txBox="1"/>
          <p:nvPr>
            <p:ph idx="1" type="body"/>
          </p:nvPr>
        </p:nvSpPr>
        <p:spPr>
          <a:xfrm>
            <a:off x="0" y="708625"/>
            <a:ext cx="8724900" cy="105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Hargailua: BURRUNBAGAILUA. </a:t>
            </a:r>
            <a:endParaRPr b="1" sz="2000">
              <a:solidFill>
                <a:srgbClr val="FFFFFF"/>
              </a:solidFill>
              <a:latin typeface="Droid Sans"/>
              <a:ea typeface="Droid Sans"/>
              <a:cs typeface="Droid Sans"/>
              <a:sym typeface="Droid Sans"/>
            </a:endParaRPr>
          </a:p>
          <a:p>
            <a:pPr indent="-355600" lvl="0" marL="457200" rtl="0" algn="l">
              <a:spcBef>
                <a:spcPts val="0"/>
              </a:spcBef>
              <a:spcAft>
                <a:spcPts val="0"/>
              </a:spcAft>
              <a:buClr>
                <a:srgbClr val="FFFFFF"/>
              </a:buClr>
              <a:buSzPts val="2000"/>
              <a:buFont typeface="Droid Sans"/>
              <a:buChar char="●"/>
            </a:pPr>
            <a:r>
              <a:rPr b="1" lang="eu" sz="2000">
                <a:solidFill>
                  <a:srgbClr val="FFFFFF"/>
                </a:solidFill>
                <a:latin typeface="Droid Sans"/>
                <a:ea typeface="Droid Sans"/>
                <a:cs typeface="Droid Sans"/>
                <a:sym typeface="Droid Sans"/>
              </a:rPr>
              <a:t>Konexio PIN-a: D4 (Barne konexioa, ez da kablerik behar).</a:t>
            </a:r>
            <a:endParaRPr b="1" sz="2000">
              <a:solidFill>
                <a:srgbClr val="FFFFFF"/>
              </a:solidFill>
              <a:latin typeface="Droid Sans"/>
              <a:ea typeface="Droid Sans"/>
              <a:cs typeface="Droid Sans"/>
              <a:sym typeface="Droid Sans"/>
            </a:endParaRPr>
          </a:p>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Zer egiten du:</a:t>
            </a:r>
            <a:r>
              <a:rPr lang="eu" sz="1900">
                <a:latin typeface="Droid Sans"/>
                <a:ea typeface="Droid Sans"/>
                <a:cs typeface="Droid Sans"/>
                <a:sym typeface="Droid Sans"/>
              </a:rPr>
              <a:t> Nota bat jo eta RTTTL formatoan dauden soinuak jo.</a:t>
            </a:r>
            <a:endParaRPr sz="1600">
              <a:latin typeface="Droid Sans"/>
              <a:ea typeface="Droid Sans"/>
              <a:cs typeface="Droid Sans"/>
              <a:sym typeface="Droid Sans"/>
            </a:endParaRPr>
          </a:p>
        </p:txBody>
      </p:sp>
      <p:sp>
        <p:nvSpPr>
          <p:cNvPr id="150" name="Google Shape;150;p31">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151" name="Google Shape;151;p31"/>
          <p:cNvSpPr txBox="1"/>
          <p:nvPr>
            <p:ph idx="1" type="body"/>
          </p:nvPr>
        </p:nvSpPr>
        <p:spPr>
          <a:xfrm>
            <a:off x="990600" y="1775425"/>
            <a:ext cx="22404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Programa</a:t>
            </a:r>
            <a:r>
              <a:rPr b="1" lang="eu" sz="2000">
                <a:solidFill>
                  <a:srgbClr val="FFFFFF"/>
                </a:solidFill>
                <a:latin typeface="Droid Sans"/>
                <a:ea typeface="Droid Sans"/>
                <a:cs typeface="Droid Sans"/>
                <a:sym typeface="Droid Sans"/>
              </a:rPr>
              <a:t>: </a:t>
            </a:r>
            <a:endParaRPr sz="1600">
              <a:latin typeface="Droid Sans"/>
              <a:ea typeface="Droid Sans"/>
              <a:cs typeface="Droid Sans"/>
              <a:sym typeface="Droid Sans"/>
            </a:endParaRPr>
          </a:p>
        </p:txBody>
      </p:sp>
      <p:pic>
        <p:nvPicPr>
          <p:cNvPr id="152" name="Google Shape;152;p31" title="SOINU TESTA (BotKarUPA-HelloBlocks.png"/>
          <p:cNvPicPr preferRelativeResize="0"/>
          <p:nvPr/>
        </p:nvPicPr>
        <p:blipFill>
          <a:blip r:embed="rId4">
            <a:alphaModFix/>
          </a:blip>
          <a:stretch>
            <a:fillRect/>
          </a:stretch>
        </p:blipFill>
        <p:spPr>
          <a:xfrm>
            <a:off x="2969450" y="1855950"/>
            <a:ext cx="6110101" cy="3223999"/>
          </a:xfrm>
          <a:prstGeom prst="rect">
            <a:avLst/>
          </a:prstGeom>
          <a:noFill/>
          <a:ln>
            <a:noFill/>
          </a:ln>
        </p:spPr>
      </p:pic>
      <p:pic>
        <p:nvPicPr>
          <p:cNvPr id="153" name="Google Shape;153;p31"/>
          <p:cNvPicPr preferRelativeResize="0"/>
          <p:nvPr/>
        </p:nvPicPr>
        <p:blipFill>
          <a:blip r:embed="rId5">
            <a:alphaModFix/>
          </a:blip>
          <a:stretch>
            <a:fillRect/>
          </a:stretch>
        </p:blipFill>
        <p:spPr>
          <a:xfrm>
            <a:off x="0" y="2712725"/>
            <a:ext cx="2885225" cy="192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txBox="1"/>
          <p:nvPr>
            <p:ph idx="1" type="body"/>
          </p:nvPr>
        </p:nvSpPr>
        <p:spPr>
          <a:xfrm>
            <a:off x="80800" y="1139725"/>
            <a:ext cx="2732100" cy="43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Emaitza:.............  </a:t>
            </a:r>
            <a:endParaRPr sz="1600">
              <a:latin typeface="Droid Sans"/>
              <a:ea typeface="Droid Sans"/>
              <a:cs typeface="Droid Sans"/>
              <a:sym typeface="Droid Sans"/>
            </a:endParaRPr>
          </a:p>
        </p:txBody>
      </p:sp>
      <p:sp>
        <p:nvSpPr>
          <p:cNvPr id="159" name="Google Shape;159;p32">
            <a:hlinkClick action="ppaction://hlinksldjump" r:id="rId3"/>
          </p:cNvPr>
          <p:cNvSpPr/>
          <p:nvPr/>
        </p:nvSpPr>
        <p:spPr>
          <a:xfrm rot="-5400000">
            <a:off x="8337300" y="302075"/>
            <a:ext cx="749700" cy="435900"/>
          </a:xfrm>
          <a:prstGeom prst="right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u" sz="700">
                <a:solidFill>
                  <a:srgbClr val="FFFFFF"/>
                </a:solidFill>
              </a:rPr>
              <a:t>aurkibidea</a:t>
            </a:r>
            <a:endParaRPr b="1" sz="700">
              <a:solidFill>
                <a:srgbClr val="FFFFFF"/>
              </a:solidFill>
            </a:endParaRPr>
          </a:p>
        </p:txBody>
      </p:sp>
      <p:sp>
        <p:nvSpPr>
          <p:cNvPr id="160" name="Google Shape;160;p32"/>
          <p:cNvSpPr txBox="1"/>
          <p:nvPr>
            <p:ph idx="1" type="body"/>
          </p:nvPr>
        </p:nvSpPr>
        <p:spPr>
          <a:xfrm>
            <a:off x="0" y="4213825"/>
            <a:ext cx="9144000" cy="92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b="1" lang="eu" sz="2000">
                <a:solidFill>
                  <a:srgbClr val="FFFFFF"/>
                </a:solidFill>
                <a:latin typeface="Droid Sans"/>
                <a:ea typeface="Droid Sans"/>
                <a:cs typeface="Droid Sans"/>
                <a:sym typeface="Droid Sans"/>
              </a:rPr>
              <a:t>Gehiago sakontzeko:  </a:t>
            </a:r>
            <a:r>
              <a:rPr lang="eu" sz="1200" u="sng">
                <a:solidFill>
                  <a:schemeClr val="hlink"/>
                </a:solidFill>
                <a:latin typeface="Droid Sans"/>
                <a:ea typeface="Droid Sans"/>
                <a:cs typeface="Droid Sans"/>
                <a:sym typeface="Droid Sans"/>
                <a:hlinkClick r:id="rId4"/>
              </a:rPr>
              <a:t>https://en.wikipedia.org/wiki/Ring_Tone_Text_Transfer_Language</a:t>
            </a:r>
            <a:endParaRPr sz="1200">
              <a:solidFill>
                <a:srgbClr val="FFFFFF"/>
              </a:solidFill>
              <a:latin typeface="Droid Sans"/>
              <a:ea typeface="Droid Sans"/>
              <a:cs typeface="Droid Sans"/>
              <a:sym typeface="Droid Sans"/>
            </a:endParaRPr>
          </a:p>
          <a:p>
            <a:pPr indent="-342900" lvl="0" marL="457200" rtl="0" algn="l">
              <a:spcBef>
                <a:spcPts val="0"/>
              </a:spcBef>
              <a:spcAft>
                <a:spcPts val="0"/>
              </a:spcAft>
              <a:buSzPts val="1800"/>
              <a:buFont typeface="Droid Sans"/>
              <a:buChar char="●"/>
            </a:pPr>
            <a:r>
              <a:rPr lang="eu" sz="2000">
                <a:latin typeface="Droid Sans"/>
                <a:ea typeface="Droid Sans"/>
                <a:cs typeface="Droid Sans"/>
                <a:sym typeface="Droid Sans"/>
              </a:rPr>
              <a:t>RTTTL fitxategiak eskuratzeko estekak: </a:t>
            </a:r>
            <a:r>
              <a:rPr lang="eu" sz="1200" u="sng">
                <a:solidFill>
                  <a:schemeClr val="hlink"/>
                </a:solidFill>
                <a:latin typeface="Droid Sans"/>
                <a:ea typeface="Droid Sans"/>
                <a:cs typeface="Droid Sans"/>
                <a:sym typeface="Droid Sans"/>
                <a:hlinkClick r:id="rId5"/>
              </a:rPr>
              <a:t>https://www.todomovil.net/melodias/rtttl.asp</a:t>
            </a:r>
            <a:endParaRPr sz="1200">
              <a:latin typeface="Droid Sans"/>
              <a:ea typeface="Droid Sans"/>
              <a:cs typeface="Droid Sans"/>
              <a:sym typeface="Droid Sans"/>
            </a:endParaRPr>
          </a:p>
        </p:txBody>
      </p:sp>
      <p:sp>
        <p:nvSpPr>
          <p:cNvPr id="161" name="Google Shape;161;p32"/>
          <p:cNvSpPr txBox="1"/>
          <p:nvPr>
            <p:ph type="title"/>
          </p:nvPr>
        </p:nvSpPr>
        <p:spPr>
          <a:xfrm>
            <a:off x="0" y="216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solidFill>
                  <a:srgbClr val="FF9900"/>
                </a:solidFill>
              </a:rPr>
              <a:t>1. TESTA: BURRUNBAGAILUA: SOINUA EGITEN</a:t>
            </a:r>
            <a:endParaRPr>
              <a:solidFill>
                <a:srgbClr val="FF9900"/>
              </a:solidFill>
            </a:endParaRPr>
          </a:p>
        </p:txBody>
      </p:sp>
      <p:pic>
        <p:nvPicPr>
          <p:cNvPr id="162" name="Google Shape;162;p32" title="SOINU TESTA (BotKarUPA-HelloBlocks).mp4">
            <a:hlinkClick r:id="rId6"/>
          </p:cNvPr>
          <p:cNvPicPr preferRelativeResize="0"/>
          <p:nvPr/>
        </p:nvPicPr>
        <p:blipFill>
          <a:blip r:embed="rId7">
            <a:alphaModFix/>
          </a:blip>
          <a:stretch>
            <a:fillRect/>
          </a:stretch>
        </p:blipFill>
        <p:spPr>
          <a:xfrm>
            <a:off x="2669375" y="789125"/>
            <a:ext cx="6260726" cy="352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sz="2800">
                <a:solidFill>
                  <a:srgbClr val="FF9900"/>
                </a:solidFill>
              </a:rPr>
              <a:t>2. TESTA: KOLOREAK SORTZEN - NEOPIXEL LED-a (RGB WS2812B): </a:t>
            </a:r>
            <a:r>
              <a:rPr b="1" lang="eu" sz="2800">
                <a:solidFill>
                  <a:srgbClr val="FF9900"/>
                </a:solidFill>
              </a:rPr>
              <a:t>ZER DA?</a:t>
            </a:r>
            <a:endParaRPr b="1" sz="2800">
              <a:solidFill>
                <a:srgbClr val="FF9900"/>
              </a:solidFill>
            </a:endParaRPr>
          </a:p>
        </p:txBody>
      </p:sp>
      <p:sp>
        <p:nvSpPr>
          <p:cNvPr id="168" name="Google Shape;168;p33"/>
          <p:cNvSpPr txBox="1"/>
          <p:nvPr/>
        </p:nvSpPr>
        <p:spPr>
          <a:xfrm>
            <a:off x="0" y="953700"/>
            <a:ext cx="91440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u" sz="1500">
                <a:solidFill>
                  <a:srgbClr val="CACACA"/>
                </a:solidFill>
                <a:latin typeface="Droid Sans"/>
                <a:ea typeface="Droid Sans"/>
                <a:cs typeface="Droid Sans"/>
                <a:sym typeface="Droid Sans"/>
              </a:rPr>
              <a:t>Hauen berritasun bikaina LED bakoitzaren barruan integratu bat gehitzea da, pixel bakoitzera banaka kontrolatzeko aukera ematen duena. Hori dela eta, LED mota horri "individual addressable" esaten zaio.</a:t>
            </a:r>
            <a:endParaRPr sz="1500">
              <a:solidFill>
                <a:srgbClr val="CACACA"/>
              </a:solidFill>
              <a:latin typeface="Droid Sans"/>
              <a:ea typeface="Droid Sans"/>
              <a:cs typeface="Droid Sans"/>
              <a:sym typeface="Droid Sans"/>
            </a:endParaRPr>
          </a:p>
          <a:p>
            <a:pPr indent="0" lvl="0" marL="0" rtl="0" algn="l">
              <a:lnSpc>
                <a:spcPct val="115000"/>
              </a:lnSpc>
              <a:spcBef>
                <a:spcPts val="0"/>
              </a:spcBef>
              <a:spcAft>
                <a:spcPts val="0"/>
              </a:spcAft>
              <a:buNone/>
            </a:pPr>
            <a:r>
              <a:rPr lang="eu" sz="1500">
                <a:solidFill>
                  <a:srgbClr val="CACACA"/>
                </a:solidFill>
                <a:latin typeface="Droid Sans"/>
                <a:ea typeface="Droid Sans"/>
                <a:cs typeface="Droid Sans"/>
                <a:sym typeface="Droid Sans"/>
              </a:rPr>
              <a:t>Horrek aplikazio eta konbinazio ugariri ematen die aukera, hala nola, errenkada bakarreko eremu desberdinetako argiztapenei, animazio konplexuei edo argitasun handiko pantaila osoak sortzeari.</a:t>
            </a:r>
            <a:endParaRPr sz="1500">
              <a:solidFill>
                <a:srgbClr val="CACACA"/>
              </a:solidFill>
              <a:latin typeface="Droid Sans"/>
              <a:ea typeface="Droid Sans"/>
              <a:cs typeface="Droid Sans"/>
              <a:sym typeface="Droid Sans"/>
            </a:endParaRPr>
          </a:p>
        </p:txBody>
      </p:sp>
      <p:pic>
        <p:nvPicPr>
          <p:cNvPr id="169" name="Google Shape;169;p33"/>
          <p:cNvPicPr preferRelativeResize="0"/>
          <p:nvPr/>
        </p:nvPicPr>
        <p:blipFill>
          <a:blip r:embed="rId3">
            <a:alphaModFix/>
          </a:blip>
          <a:stretch>
            <a:fillRect/>
          </a:stretch>
        </p:blipFill>
        <p:spPr>
          <a:xfrm>
            <a:off x="111775" y="2186300"/>
            <a:ext cx="3429061" cy="2702100"/>
          </a:xfrm>
          <a:prstGeom prst="rect">
            <a:avLst/>
          </a:prstGeom>
          <a:noFill/>
          <a:ln>
            <a:noFill/>
          </a:ln>
        </p:spPr>
      </p:pic>
      <p:pic>
        <p:nvPicPr>
          <p:cNvPr id="170" name="Google Shape;170;p33"/>
          <p:cNvPicPr preferRelativeResize="0"/>
          <p:nvPr/>
        </p:nvPicPr>
        <p:blipFill>
          <a:blip r:embed="rId4">
            <a:alphaModFix/>
          </a:blip>
          <a:stretch>
            <a:fillRect/>
          </a:stretch>
        </p:blipFill>
        <p:spPr>
          <a:xfrm>
            <a:off x="3668411" y="2186300"/>
            <a:ext cx="3600116" cy="2702100"/>
          </a:xfrm>
          <a:prstGeom prst="rect">
            <a:avLst/>
          </a:prstGeom>
          <a:noFill/>
          <a:ln>
            <a:noFill/>
          </a:ln>
        </p:spPr>
      </p:pic>
      <p:pic>
        <p:nvPicPr>
          <p:cNvPr id="171" name="Google Shape;171;p33"/>
          <p:cNvPicPr preferRelativeResize="0"/>
          <p:nvPr/>
        </p:nvPicPr>
        <p:blipFill rotWithShape="1">
          <a:blip r:embed="rId5">
            <a:alphaModFix/>
          </a:blip>
          <a:srcRect b="12933" l="0" r="0" t="12433"/>
          <a:stretch/>
        </p:blipFill>
        <p:spPr>
          <a:xfrm>
            <a:off x="6980746" y="2136600"/>
            <a:ext cx="2095330" cy="1563900"/>
          </a:xfrm>
          <a:prstGeom prst="rect">
            <a:avLst/>
          </a:prstGeom>
          <a:noFill/>
          <a:ln>
            <a:noFill/>
          </a:ln>
        </p:spPr>
      </p:pic>
      <p:pic>
        <p:nvPicPr>
          <p:cNvPr id="172" name="Google Shape;172;p33"/>
          <p:cNvPicPr preferRelativeResize="0"/>
          <p:nvPr/>
        </p:nvPicPr>
        <p:blipFill rotWithShape="1">
          <a:blip r:embed="rId6">
            <a:alphaModFix/>
          </a:blip>
          <a:srcRect b="0" l="0" r="8399" t="6568"/>
          <a:stretch/>
        </p:blipFill>
        <p:spPr>
          <a:xfrm>
            <a:off x="6980749" y="3493600"/>
            <a:ext cx="2095326" cy="1475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